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67" r:id="rId2"/>
    <p:sldId id="335" r:id="rId3"/>
    <p:sldId id="334" r:id="rId4"/>
    <p:sldId id="274" r:id="rId5"/>
    <p:sldId id="302" r:id="rId6"/>
    <p:sldId id="303" r:id="rId7"/>
    <p:sldId id="304" r:id="rId8"/>
    <p:sldId id="305" r:id="rId9"/>
    <p:sldId id="331" r:id="rId10"/>
    <p:sldId id="332" r:id="rId11"/>
    <p:sldId id="292" r:id="rId12"/>
    <p:sldId id="306" r:id="rId13"/>
    <p:sldId id="294" r:id="rId14"/>
    <p:sldId id="295" r:id="rId15"/>
    <p:sldId id="297" r:id="rId16"/>
    <p:sldId id="296" r:id="rId17"/>
    <p:sldId id="293" r:id="rId18"/>
    <p:sldId id="299" r:id="rId19"/>
    <p:sldId id="298" r:id="rId20"/>
    <p:sldId id="300" r:id="rId21"/>
    <p:sldId id="324" r:id="rId22"/>
    <p:sldId id="325" r:id="rId23"/>
    <p:sldId id="301" r:id="rId24"/>
    <p:sldId id="308" r:id="rId25"/>
    <p:sldId id="309" r:id="rId26"/>
    <p:sldId id="310" r:id="rId27"/>
    <p:sldId id="317" r:id="rId28"/>
    <p:sldId id="318" r:id="rId29"/>
    <p:sldId id="322" r:id="rId30"/>
    <p:sldId id="323" r:id="rId31"/>
    <p:sldId id="329" r:id="rId32"/>
    <p:sldId id="330" r:id="rId33"/>
    <p:sldId id="311" r:id="rId34"/>
    <p:sldId id="312" r:id="rId35"/>
    <p:sldId id="313" r:id="rId36"/>
    <p:sldId id="314" r:id="rId37"/>
    <p:sldId id="316" r:id="rId38"/>
    <p:sldId id="315" r:id="rId39"/>
    <p:sldId id="272" r:id="rId40"/>
    <p:sldId id="291" r:id="rId41"/>
    <p:sldId id="268" r:id="rId42"/>
    <p:sldId id="320" r:id="rId43"/>
    <p:sldId id="319" r:id="rId44"/>
    <p:sldId id="321" r:id="rId45"/>
    <p:sldId id="327" r:id="rId46"/>
    <p:sldId id="326" r:id="rId47"/>
    <p:sldId id="328" r:id="rId48"/>
    <p:sldId id="336" r:id="rId49"/>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B8BBBF"/>
    <a:srgbClr val="8BBABE"/>
    <a:srgbClr val="E62D33"/>
    <a:srgbClr val="394E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5" d="100"/>
          <a:sy n="75" d="100"/>
        </p:scale>
        <p:origin x="300" y="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en-US" altLang="en-US"/>
          </a:p>
        </p:txBody>
      </p:sp>
      <p:sp>
        <p:nvSpPr>
          <p:cNvPr id="512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endParaRPr lang="en-US" altLang="en-US"/>
          </a:p>
        </p:txBody>
      </p:sp>
      <p:sp>
        <p:nvSpPr>
          <p:cNvPr id="8196"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ltLang="en-US"/>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6F2F612D-476D-45F2-A980-3BAD3D253427}" type="slidenum">
              <a:rPr lang="en-US" altLang="en-US"/>
              <a:pPr>
                <a:defRPr/>
              </a:pPr>
              <a:t>‹#›</a:t>
            </a:fld>
            <a:endParaRPr lang="en-US" altLang="en-US"/>
          </a:p>
        </p:txBody>
      </p:sp>
    </p:spTree>
    <p:extLst>
      <p:ext uri="{BB962C8B-B14F-4D97-AF65-F5344CB8AC3E}">
        <p14:creationId xmlns:p14="http://schemas.microsoft.com/office/powerpoint/2010/main" val="148671730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Tree>
    <p:extLst>
      <p:ext uri="{BB962C8B-B14F-4D97-AF65-F5344CB8AC3E}">
        <p14:creationId xmlns:p14="http://schemas.microsoft.com/office/powerpoint/2010/main" val="1088547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7239000" y="6324600"/>
            <a:ext cx="1905000" cy="228600"/>
          </a:xfrm>
          <a:prstGeom prst="rect">
            <a:avLst/>
          </a:prstGeom>
        </p:spPr>
        <p:txBody>
          <a:bodyPr/>
          <a:lstStyle>
            <a:lvl1pPr eaLnBrk="1" hangingPunct="1">
              <a:defRPr/>
            </a:lvl1pPr>
          </a:lstStyle>
          <a:p>
            <a:pPr>
              <a:defRPr/>
            </a:pPr>
            <a:fld id="{2120C45D-8D20-4E60-9DBF-BADDC247940B}" type="datetime1">
              <a:rPr lang="en-US" altLang="en-US"/>
              <a:pPr>
                <a:defRPr/>
              </a:pPr>
              <a:t>10/28/2017</a:t>
            </a:fld>
            <a:endParaRPr lang="en-US" altLang="en-US"/>
          </a:p>
        </p:txBody>
      </p:sp>
      <p:sp>
        <p:nvSpPr>
          <p:cNvPr id="5" name="Footer Placeholder 4"/>
          <p:cNvSpPr>
            <a:spLocks noGrp="1"/>
          </p:cNvSpPr>
          <p:nvPr>
            <p:ph type="ftr" sz="quarter" idx="11"/>
          </p:nvPr>
        </p:nvSpPr>
        <p:spPr>
          <a:xfrm>
            <a:off x="0" y="6553200"/>
            <a:ext cx="3657600" cy="228600"/>
          </a:xfrm>
          <a:prstGeom prst="rect">
            <a:avLst/>
          </a:prstGeom>
        </p:spPr>
        <p:txBody>
          <a:bodyPr/>
          <a:lstStyle>
            <a:lvl1pPr eaLnBrk="1" hangingPunct="1">
              <a:defRPr/>
            </a:lvl1pPr>
          </a:lstStyle>
          <a:p>
            <a:pPr>
              <a:defRPr/>
            </a:pPr>
            <a:r>
              <a:rPr lang="en-US" altLang="en-US"/>
              <a:t>zjnu</a:t>
            </a:r>
          </a:p>
        </p:txBody>
      </p:sp>
      <p:sp>
        <p:nvSpPr>
          <p:cNvPr id="6" name="Slide Number Placeholder 5"/>
          <p:cNvSpPr>
            <a:spLocks noGrp="1"/>
          </p:cNvSpPr>
          <p:nvPr>
            <p:ph type="sldNum" sz="quarter" idx="12"/>
          </p:nvPr>
        </p:nvSpPr>
        <p:spPr>
          <a:xfrm>
            <a:off x="3962400" y="6553200"/>
            <a:ext cx="1295400" cy="228600"/>
          </a:xfrm>
          <a:prstGeom prst="rect">
            <a:avLst/>
          </a:prstGeom>
        </p:spPr>
        <p:txBody>
          <a:bodyPr/>
          <a:lstStyle>
            <a:lvl1pPr eaLnBrk="1" hangingPunct="1">
              <a:defRPr/>
            </a:lvl1pPr>
          </a:lstStyle>
          <a:p>
            <a:pPr>
              <a:defRPr/>
            </a:pPr>
            <a:fld id="{F187198A-0B5C-453B-8930-BDFDE3365747}" type="slidenum">
              <a:rPr lang="en-US" altLang="en-US"/>
              <a:pPr>
                <a:defRPr/>
              </a:pPr>
              <a:t>‹#›</a:t>
            </a:fld>
            <a:endParaRPr lang="en-US" altLang="en-US"/>
          </a:p>
        </p:txBody>
      </p:sp>
    </p:spTree>
    <p:extLst>
      <p:ext uri="{BB962C8B-B14F-4D97-AF65-F5344CB8AC3E}">
        <p14:creationId xmlns:p14="http://schemas.microsoft.com/office/powerpoint/2010/main" val="1115433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7239000" y="6324600"/>
            <a:ext cx="1905000" cy="228600"/>
          </a:xfrm>
          <a:prstGeom prst="rect">
            <a:avLst/>
          </a:prstGeom>
        </p:spPr>
        <p:txBody>
          <a:bodyPr/>
          <a:lstStyle>
            <a:lvl1pPr eaLnBrk="1" hangingPunct="1">
              <a:defRPr/>
            </a:lvl1pPr>
          </a:lstStyle>
          <a:p>
            <a:pPr>
              <a:defRPr/>
            </a:pPr>
            <a:fld id="{AF9D40CA-2137-41D7-9F83-D949A72C69A5}" type="datetime1">
              <a:rPr lang="en-US" altLang="en-US"/>
              <a:pPr>
                <a:defRPr/>
              </a:pPr>
              <a:t>10/28/2017</a:t>
            </a:fld>
            <a:endParaRPr lang="en-US" altLang="en-US"/>
          </a:p>
        </p:txBody>
      </p:sp>
      <p:sp>
        <p:nvSpPr>
          <p:cNvPr id="5" name="Footer Placeholder 4"/>
          <p:cNvSpPr>
            <a:spLocks noGrp="1"/>
          </p:cNvSpPr>
          <p:nvPr>
            <p:ph type="ftr" sz="quarter" idx="11"/>
          </p:nvPr>
        </p:nvSpPr>
        <p:spPr>
          <a:xfrm>
            <a:off x="0" y="6553200"/>
            <a:ext cx="3657600" cy="228600"/>
          </a:xfrm>
          <a:prstGeom prst="rect">
            <a:avLst/>
          </a:prstGeom>
        </p:spPr>
        <p:txBody>
          <a:bodyPr/>
          <a:lstStyle>
            <a:lvl1pPr eaLnBrk="1" hangingPunct="1">
              <a:defRPr/>
            </a:lvl1pPr>
          </a:lstStyle>
          <a:p>
            <a:pPr>
              <a:defRPr/>
            </a:pPr>
            <a:r>
              <a:rPr lang="en-US" altLang="en-US"/>
              <a:t>zjnu</a:t>
            </a:r>
          </a:p>
        </p:txBody>
      </p:sp>
      <p:sp>
        <p:nvSpPr>
          <p:cNvPr id="6" name="Slide Number Placeholder 5"/>
          <p:cNvSpPr>
            <a:spLocks noGrp="1"/>
          </p:cNvSpPr>
          <p:nvPr>
            <p:ph type="sldNum" sz="quarter" idx="12"/>
          </p:nvPr>
        </p:nvSpPr>
        <p:spPr>
          <a:xfrm>
            <a:off x="3962400" y="6553200"/>
            <a:ext cx="1295400" cy="228600"/>
          </a:xfrm>
          <a:prstGeom prst="rect">
            <a:avLst/>
          </a:prstGeom>
        </p:spPr>
        <p:txBody>
          <a:bodyPr/>
          <a:lstStyle>
            <a:lvl1pPr eaLnBrk="1" hangingPunct="1">
              <a:defRPr/>
            </a:lvl1pPr>
          </a:lstStyle>
          <a:p>
            <a:pPr>
              <a:defRPr/>
            </a:pPr>
            <a:fld id="{E660D0D5-B8B8-42B7-97DA-4A886E8E823B}" type="slidenum">
              <a:rPr lang="en-US" altLang="en-US"/>
              <a:pPr>
                <a:defRPr/>
              </a:pPr>
              <a:t>‹#›</a:t>
            </a:fld>
            <a:endParaRPr lang="en-US" altLang="en-US"/>
          </a:p>
        </p:txBody>
      </p:sp>
    </p:spTree>
    <p:extLst>
      <p:ext uri="{BB962C8B-B14F-4D97-AF65-F5344CB8AC3E}">
        <p14:creationId xmlns:p14="http://schemas.microsoft.com/office/powerpoint/2010/main" val="1595317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2652802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209435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412460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p14="http://schemas.microsoft.com/office/powerpoint/2010/main" val="151679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a:xfrm>
            <a:off x="7239000" y="6324600"/>
            <a:ext cx="1905000" cy="228600"/>
          </a:xfrm>
          <a:prstGeom prst="rect">
            <a:avLst/>
          </a:prstGeom>
        </p:spPr>
        <p:txBody>
          <a:bodyPr/>
          <a:lstStyle>
            <a:lvl1pPr eaLnBrk="1" hangingPunct="1">
              <a:defRPr/>
            </a:lvl1pPr>
          </a:lstStyle>
          <a:p>
            <a:pPr>
              <a:defRPr/>
            </a:pPr>
            <a:fld id="{0535E471-D542-4C0C-AFBA-E9F0BF309C2F}" type="datetime1">
              <a:rPr lang="en-US" altLang="en-US"/>
              <a:pPr>
                <a:defRPr/>
              </a:pPr>
              <a:t>10/28/2017</a:t>
            </a:fld>
            <a:endParaRPr lang="en-US" altLang="en-US"/>
          </a:p>
        </p:txBody>
      </p:sp>
      <p:sp>
        <p:nvSpPr>
          <p:cNvPr id="4" name="Footer Placeholder 3"/>
          <p:cNvSpPr>
            <a:spLocks noGrp="1"/>
          </p:cNvSpPr>
          <p:nvPr>
            <p:ph type="ftr" sz="quarter" idx="11"/>
          </p:nvPr>
        </p:nvSpPr>
        <p:spPr>
          <a:xfrm>
            <a:off x="0" y="6553200"/>
            <a:ext cx="3657600" cy="228600"/>
          </a:xfrm>
          <a:prstGeom prst="rect">
            <a:avLst/>
          </a:prstGeom>
        </p:spPr>
        <p:txBody>
          <a:bodyPr/>
          <a:lstStyle>
            <a:lvl1pPr eaLnBrk="1" hangingPunct="1">
              <a:defRPr/>
            </a:lvl1pPr>
          </a:lstStyle>
          <a:p>
            <a:pPr>
              <a:defRPr/>
            </a:pPr>
            <a:r>
              <a:rPr lang="en-US" altLang="en-US"/>
              <a:t>zjnu</a:t>
            </a:r>
          </a:p>
        </p:txBody>
      </p:sp>
      <p:sp>
        <p:nvSpPr>
          <p:cNvPr id="5" name="Slide Number Placeholder 4"/>
          <p:cNvSpPr>
            <a:spLocks noGrp="1"/>
          </p:cNvSpPr>
          <p:nvPr>
            <p:ph type="sldNum" sz="quarter" idx="12"/>
          </p:nvPr>
        </p:nvSpPr>
        <p:spPr>
          <a:xfrm>
            <a:off x="3962400" y="6553200"/>
            <a:ext cx="1295400" cy="228600"/>
          </a:xfrm>
          <a:prstGeom prst="rect">
            <a:avLst/>
          </a:prstGeom>
        </p:spPr>
        <p:txBody>
          <a:bodyPr/>
          <a:lstStyle>
            <a:lvl1pPr eaLnBrk="1" hangingPunct="1">
              <a:defRPr/>
            </a:lvl1pPr>
          </a:lstStyle>
          <a:p>
            <a:pPr>
              <a:defRPr/>
            </a:pPr>
            <a:fld id="{398A1E34-9FDD-4750-940E-E18FA84051A1}" type="slidenum">
              <a:rPr lang="en-US" altLang="en-US"/>
              <a:pPr>
                <a:defRPr/>
              </a:pPr>
              <a:t>‹#›</a:t>
            </a:fld>
            <a:endParaRPr lang="en-US" altLang="en-US"/>
          </a:p>
        </p:txBody>
      </p:sp>
    </p:spTree>
    <p:extLst>
      <p:ext uri="{BB962C8B-B14F-4D97-AF65-F5344CB8AC3E}">
        <p14:creationId xmlns:p14="http://schemas.microsoft.com/office/powerpoint/2010/main" val="1205527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239000" y="6324600"/>
            <a:ext cx="1905000" cy="228600"/>
          </a:xfrm>
          <a:prstGeom prst="rect">
            <a:avLst/>
          </a:prstGeom>
        </p:spPr>
        <p:txBody>
          <a:bodyPr/>
          <a:lstStyle>
            <a:lvl1pPr eaLnBrk="1" hangingPunct="1">
              <a:defRPr/>
            </a:lvl1pPr>
          </a:lstStyle>
          <a:p>
            <a:pPr>
              <a:defRPr/>
            </a:pPr>
            <a:fld id="{D1201551-254B-4E86-8A01-06FFB7096CF9}" type="datetime1">
              <a:rPr lang="en-US" altLang="en-US"/>
              <a:pPr>
                <a:defRPr/>
              </a:pPr>
              <a:t>10/28/2017</a:t>
            </a:fld>
            <a:endParaRPr lang="en-US" altLang="en-US"/>
          </a:p>
        </p:txBody>
      </p:sp>
      <p:sp>
        <p:nvSpPr>
          <p:cNvPr id="3" name="Footer Placeholder 2"/>
          <p:cNvSpPr>
            <a:spLocks noGrp="1"/>
          </p:cNvSpPr>
          <p:nvPr>
            <p:ph type="ftr" sz="quarter" idx="11"/>
          </p:nvPr>
        </p:nvSpPr>
        <p:spPr>
          <a:xfrm>
            <a:off x="0" y="6553200"/>
            <a:ext cx="3657600" cy="228600"/>
          </a:xfrm>
          <a:prstGeom prst="rect">
            <a:avLst/>
          </a:prstGeom>
        </p:spPr>
        <p:txBody>
          <a:bodyPr/>
          <a:lstStyle>
            <a:lvl1pPr eaLnBrk="1" hangingPunct="1">
              <a:defRPr/>
            </a:lvl1pPr>
          </a:lstStyle>
          <a:p>
            <a:pPr>
              <a:defRPr/>
            </a:pPr>
            <a:r>
              <a:rPr lang="en-US" altLang="en-US"/>
              <a:t>zjnu</a:t>
            </a:r>
          </a:p>
        </p:txBody>
      </p:sp>
      <p:sp>
        <p:nvSpPr>
          <p:cNvPr id="4" name="Slide Number Placeholder 3"/>
          <p:cNvSpPr>
            <a:spLocks noGrp="1"/>
          </p:cNvSpPr>
          <p:nvPr>
            <p:ph type="sldNum" sz="quarter" idx="12"/>
          </p:nvPr>
        </p:nvSpPr>
        <p:spPr>
          <a:xfrm>
            <a:off x="3962400" y="6553200"/>
            <a:ext cx="1295400" cy="228600"/>
          </a:xfrm>
          <a:prstGeom prst="rect">
            <a:avLst/>
          </a:prstGeom>
        </p:spPr>
        <p:txBody>
          <a:bodyPr/>
          <a:lstStyle>
            <a:lvl1pPr eaLnBrk="1" hangingPunct="1">
              <a:defRPr/>
            </a:lvl1pPr>
          </a:lstStyle>
          <a:p>
            <a:pPr>
              <a:defRPr/>
            </a:pPr>
            <a:fld id="{F19D6DFF-3FB7-4A90-8D55-59D77480775E}" type="slidenum">
              <a:rPr lang="en-US" altLang="en-US"/>
              <a:pPr>
                <a:defRPr/>
              </a:pPr>
              <a:t>‹#›</a:t>
            </a:fld>
            <a:endParaRPr lang="en-US" altLang="en-US"/>
          </a:p>
        </p:txBody>
      </p:sp>
    </p:spTree>
    <p:extLst>
      <p:ext uri="{BB962C8B-B14F-4D97-AF65-F5344CB8AC3E}">
        <p14:creationId xmlns:p14="http://schemas.microsoft.com/office/powerpoint/2010/main" val="2490191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0" y="6324600"/>
            <a:ext cx="1905000" cy="228600"/>
          </a:xfrm>
          <a:prstGeom prst="rect">
            <a:avLst/>
          </a:prstGeom>
        </p:spPr>
        <p:txBody>
          <a:bodyPr/>
          <a:lstStyle>
            <a:lvl1pPr eaLnBrk="1" hangingPunct="1">
              <a:defRPr/>
            </a:lvl1pPr>
          </a:lstStyle>
          <a:p>
            <a:pPr>
              <a:defRPr/>
            </a:pPr>
            <a:fld id="{7C2D22FF-6B06-4B5F-8AF1-0E5A1697469F}" type="datetime1">
              <a:rPr lang="en-US" altLang="en-US"/>
              <a:pPr>
                <a:defRPr/>
              </a:pPr>
              <a:t>10/28/2017</a:t>
            </a:fld>
            <a:endParaRPr lang="en-US" altLang="en-US"/>
          </a:p>
        </p:txBody>
      </p:sp>
      <p:sp>
        <p:nvSpPr>
          <p:cNvPr id="6" name="Footer Placeholder 5"/>
          <p:cNvSpPr>
            <a:spLocks noGrp="1"/>
          </p:cNvSpPr>
          <p:nvPr>
            <p:ph type="ftr" sz="quarter" idx="11"/>
          </p:nvPr>
        </p:nvSpPr>
        <p:spPr>
          <a:xfrm>
            <a:off x="0" y="6553200"/>
            <a:ext cx="3657600" cy="228600"/>
          </a:xfrm>
          <a:prstGeom prst="rect">
            <a:avLst/>
          </a:prstGeom>
        </p:spPr>
        <p:txBody>
          <a:bodyPr/>
          <a:lstStyle>
            <a:lvl1pPr eaLnBrk="1" hangingPunct="1">
              <a:defRPr/>
            </a:lvl1pPr>
          </a:lstStyle>
          <a:p>
            <a:pPr>
              <a:defRPr/>
            </a:pPr>
            <a:r>
              <a:rPr lang="en-US" altLang="en-US"/>
              <a:t>zjnu</a:t>
            </a:r>
          </a:p>
        </p:txBody>
      </p:sp>
      <p:sp>
        <p:nvSpPr>
          <p:cNvPr id="7" name="Slide Number Placeholder 6"/>
          <p:cNvSpPr>
            <a:spLocks noGrp="1"/>
          </p:cNvSpPr>
          <p:nvPr>
            <p:ph type="sldNum" sz="quarter" idx="12"/>
          </p:nvPr>
        </p:nvSpPr>
        <p:spPr>
          <a:xfrm>
            <a:off x="3962400" y="6553200"/>
            <a:ext cx="1295400" cy="228600"/>
          </a:xfrm>
          <a:prstGeom prst="rect">
            <a:avLst/>
          </a:prstGeom>
        </p:spPr>
        <p:txBody>
          <a:bodyPr/>
          <a:lstStyle>
            <a:lvl1pPr eaLnBrk="1" hangingPunct="1">
              <a:defRPr/>
            </a:lvl1pPr>
          </a:lstStyle>
          <a:p>
            <a:pPr>
              <a:defRPr/>
            </a:pPr>
            <a:fld id="{C2B52826-E48A-42F7-B4BC-EB36AD6BE12D}" type="slidenum">
              <a:rPr lang="en-US" altLang="en-US"/>
              <a:pPr>
                <a:defRPr/>
              </a:pPr>
              <a:t>‹#›</a:t>
            </a:fld>
            <a:endParaRPr lang="en-US" altLang="en-US"/>
          </a:p>
        </p:txBody>
      </p:sp>
    </p:spTree>
    <p:extLst>
      <p:ext uri="{BB962C8B-B14F-4D97-AF65-F5344CB8AC3E}">
        <p14:creationId xmlns:p14="http://schemas.microsoft.com/office/powerpoint/2010/main" val="3550390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0" y="6324600"/>
            <a:ext cx="1905000" cy="228600"/>
          </a:xfrm>
          <a:prstGeom prst="rect">
            <a:avLst/>
          </a:prstGeom>
        </p:spPr>
        <p:txBody>
          <a:bodyPr/>
          <a:lstStyle>
            <a:lvl1pPr eaLnBrk="1" hangingPunct="1">
              <a:defRPr/>
            </a:lvl1pPr>
          </a:lstStyle>
          <a:p>
            <a:pPr>
              <a:defRPr/>
            </a:pPr>
            <a:fld id="{5922311A-8A05-486C-B462-08F2A72FEE78}" type="datetime1">
              <a:rPr lang="en-US" altLang="en-US"/>
              <a:pPr>
                <a:defRPr/>
              </a:pPr>
              <a:t>10/28/2017</a:t>
            </a:fld>
            <a:endParaRPr lang="en-US" altLang="en-US"/>
          </a:p>
        </p:txBody>
      </p:sp>
      <p:sp>
        <p:nvSpPr>
          <p:cNvPr id="6" name="Footer Placeholder 5"/>
          <p:cNvSpPr>
            <a:spLocks noGrp="1"/>
          </p:cNvSpPr>
          <p:nvPr>
            <p:ph type="ftr" sz="quarter" idx="11"/>
          </p:nvPr>
        </p:nvSpPr>
        <p:spPr>
          <a:xfrm>
            <a:off x="0" y="6553200"/>
            <a:ext cx="3657600" cy="228600"/>
          </a:xfrm>
          <a:prstGeom prst="rect">
            <a:avLst/>
          </a:prstGeom>
        </p:spPr>
        <p:txBody>
          <a:bodyPr/>
          <a:lstStyle>
            <a:lvl1pPr eaLnBrk="1" hangingPunct="1">
              <a:defRPr/>
            </a:lvl1pPr>
          </a:lstStyle>
          <a:p>
            <a:pPr>
              <a:defRPr/>
            </a:pPr>
            <a:r>
              <a:rPr lang="en-US" altLang="en-US"/>
              <a:t>zjnu</a:t>
            </a:r>
          </a:p>
        </p:txBody>
      </p:sp>
      <p:sp>
        <p:nvSpPr>
          <p:cNvPr id="7" name="Slide Number Placeholder 6"/>
          <p:cNvSpPr>
            <a:spLocks noGrp="1"/>
          </p:cNvSpPr>
          <p:nvPr>
            <p:ph type="sldNum" sz="quarter" idx="12"/>
          </p:nvPr>
        </p:nvSpPr>
        <p:spPr>
          <a:xfrm>
            <a:off x="3962400" y="6553200"/>
            <a:ext cx="1295400" cy="228600"/>
          </a:xfrm>
          <a:prstGeom prst="rect">
            <a:avLst/>
          </a:prstGeom>
        </p:spPr>
        <p:txBody>
          <a:bodyPr/>
          <a:lstStyle>
            <a:lvl1pPr eaLnBrk="1" hangingPunct="1">
              <a:defRPr/>
            </a:lvl1pPr>
          </a:lstStyle>
          <a:p>
            <a:pPr>
              <a:defRPr/>
            </a:pPr>
            <a:fld id="{3107C873-E9D2-4733-B125-D50E7A19E69E}" type="slidenum">
              <a:rPr lang="en-US" altLang="en-US"/>
              <a:pPr>
                <a:defRPr/>
              </a:pPr>
              <a:t>‹#›</a:t>
            </a:fld>
            <a:endParaRPr lang="en-US" altLang="en-US"/>
          </a:p>
        </p:txBody>
      </p:sp>
    </p:spTree>
    <p:extLst>
      <p:ext uri="{BB962C8B-B14F-4D97-AF65-F5344CB8AC3E}">
        <p14:creationId xmlns:p14="http://schemas.microsoft.com/office/powerpoint/2010/main" val="213985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cSld>
  <p:clrMap bg1="dk2" tx1="lt1" bg2="dk1" tx2="lt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hf hdr="0" dt="0"/>
  <p:txStyles>
    <p:titleStyle>
      <a:lvl1pPr algn="ctr" rtl="0" eaLnBrk="0" fontAlgn="base" hangingPunct="0">
        <a:spcBef>
          <a:spcPct val="0"/>
        </a:spcBef>
        <a:spcAft>
          <a:spcPct val="0"/>
        </a:spcAft>
        <a:defRPr sz="4400" kern="1200">
          <a:solidFill>
            <a:srgbClr val="000000"/>
          </a:solidFill>
          <a:latin typeface="+mj-lt"/>
          <a:ea typeface="+mj-ea"/>
          <a:cs typeface="+mj-cs"/>
        </a:defRPr>
      </a:lvl1pPr>
      <a:lvl2pPr algn="ctr" rtl="0" eaLnBrk="0" fontAlgn="base" hangingPunct="0">
        <a:spcBef>
          <a:spcPct val="0"/>
        </a:spcBef>
        <a:spcAft>
          <a:spcPct val="0"/>
        </a:spcAft>
        <a:defRPr sz="4400">
          <a:solidFill>
            <a:srgbClr val="000000"/>
          </a:solidFill>
          <a:latin typeface="Arial" panose="020B0604020202020204" pitchFamily="34" charset="0"/>
        </a:defRPr>
      </a:lvl2pPr>
      <a:lvl3pPr algn="ctr" rtl="0" eaLnBrk="0" fontAlgn="base" hangingPunct="0">
        <a:spcBef>
          <a:spcPct val="0"/>
        </a:spcBef>
        <a:spcAft>
          <a:spcPct val="0"/>
        </a:spcAft>
        <a:defRPr sz="4400">
          <a:solidFill>
            <a:srgbClr val="000000"/>
          </a:solidFill>
          <a:latin typeface="Arial" panose="020B0604020202020204" pitchFamily="34" charset="0"/>
        </a:defRPr>
      </a:lvl3pPr>
      <a:lvl4pPr algn="ctr" rtl="0" eaLnBrk="0" fontAlgn="base" hangingPunct="0">
        <a:spcBef>
          <a:spcPct val="0"/>
        </a:spcBef>
        <a:spcAft>
          <a:spcPct val="0"/>
        </a:spcAft>
        <a:defRPr sz="4400">
          <a:solidFill>
            <a:srgbClr val="000000"/>
          </a:solidFill>
          <a:latin typeface="Arial" panose="020B0604020202020204" pitchFamily="34" charset="0"/>
        </a:defRPr>
      </a:lvl4pPr>
      <a:lvl5pPr algn="ctr" rtl="0" eaLnBrk="0" fontAlgn="base" hangingPunct="0">
        <a:spcBef>
          <a:spcPct val="0"/>
        </a:spcBef>
        <a:spcAft>
          <a:spcPct val="0"/>
        </a:spcAft>
        <a:defRPr sz="4400">
          <a:solidFill>
            <a:srgbClr val="000000"/>
          </a:solidFill>
          <a:latin typeface="Arial" panose="020B0604020202020204" pitchFamily="34" charset="0"/>
        </a:defRPr>
      </a:lvl5pPr>
      <a:lvl6pPr marL="457200" algn="ctr" rtl="0" fontAlgn="base">
        <a:spcBef>
          <a:spcPct val="0"/>
        </a:spcBef>
        <a:spcAft>
          <a:spcPct val="0"/>
        </a:spcAft>
        <a:defRPr sz="4400">
          <a:solidFill>
            <a:srgbClr val="B8BBBF"/>
          </a:solidFill>
          <a:latin typeface="Arial" panose="020B0604020202020204" pitchFamily="34" charset="0"/>
        </a:defRPr>
      </a:lvl6pPr>
      <a:lvl7pPr marL="914400" algn="ctr" rtl="0" fontAlgn="base">
        <a:spcBef>
          <a:spcPct val="0"/>
        </a:spcBef>
        <a:spcAft>
          <a:spcPct val="0"/>
        </a:spcAft>
        <a:defRPr sz="4400">
          <a:solidFill>
            <a:srgbClr val="B8BBBF"/>
          </a:solidFill>
          <a:latin typeface="Arial" panose="020B0604020202020204" pitchFamily="34" charset="0"/>
        </a:defRPr>
      </a:lvl7pPr>
      <a:lvl8pPr marL="1371600" algn="ctr" rtl="0" fontAlgn="base">
        <a:spcBef>
          <a:spcPct val="0"/>
        </a:spcBef>
        <a:spcAft>
          <a:spcPct val="0"/>
        </a:spcAft>
        <a:defRPr sz="4400">
          <a:solidFill>
            <a:srgbClr val="B8BBBF"/>
          </a:solidFill>
          <a:latin typeface="Arial" panose="020B0604020202020204" pitchFamily="34" charset="0"/>
        </a:defRPr>
      </a:lvl8pPr>
      <a:lvl9pPr marL="1828800" algn="ctr" rtl="0" fontAlgn="base">
        <a:spcBef>
          <a:spcPct val="0"/>
        </a:spcBef>
        <a:spcAft>
          <a:spcPct val="0"/>
        </a:spcAft>
        <a:defRPr sz="4400">
          <a:solidFill>
            <a:srgbClr val="B8BBBF"/>
          </a:solidFill>
          <a:latin typeface="Arial" panose="020B0604020202020204" pitchFamily="34" charset="0"/>
        </a:defRPr>
      </a:lvl9pPr>
    </p:titleStyle>
    <p:bodyStyle>
      <a:lvl1pPr marL="342900" indent="-342900" algn="l" rtl="0" eaLnBrk="0" fontAlgn="base" hangingPunct="0">
        <a:spcBef>
          <a:spcPct val="20000"/>
        </a:spcBef>
        <a:spcAft>
          <a:spcPct val="0"/>
        </a:spcAft>
        <a:buBlip>
          <a:blip r:embed="rId13"/>
        </a:buBlip>
        <a:defRPr sz="3200" kern="1200">
          <a:solidFill>
            <a:srgbClr val="000000"/>
          </a:solidFill>
          <a:latin typeface="+mn-lt"/>
          <a:ea typeface="+mn-ea"/>
          <a:cs typeface="+mn-cs"/>
        </a:defRPr>
      </a:lvl1pPr>
      <a:lvl2pPr marL="742950" indent="-285750" algn="l" rtl="0" eaLnBrk="0" fontAlgn="base" hangingPunct="0">
        <a:spcBef>
          <a:spcPct val="20000"/>
        </a:spcBef>
        <a:spcAft>
          <a:spcPct val="0"/>
        </a:spcAft>
        <a:buFont typeface="Wingdings 3" panose="05040102010807070707" pitchFamily="18" charset="2"/>
        <a:buChar char="w"/>
        <a:defRPr sz="2800" kern="1200">
          <a:solidFill>
            <a:srgbClr val="000000"/>
          </a:solidFill>
          <a:latin typeface="+mn-lt"/>
          <a:ea typeface="+mn-ea"/>
          <a:cs typeface="+mn-cs"/>
        </a:defRPr>
      </a:lvl2pPr>
      <a:lvl3pPr marL="1143000" indent="-228600" algn="l" rtl="0" eaLnBrk="0" fontAlgn="base" hangingPunct="0">
        <a:spcBef>
          <a:spcPct val="20000"/>
        </a:spcBef>
        <a:spcAft>
          <a:spcPct val="0"/>
        </a:spcAft>
        <a:buChar char="•"/>
        <a:defRPr sz="2400" kern="1200">
          <a:solidFill>
            <a:srgbClr val="000000"/>
          </a:solidFill>
          <a:latin typeface="+mn-lt"/>
          <a:ea typeface="+mn-ea"/>
          <a:cs typeface="+mn-cs"/>
        </a:defRPr>
      </a:lvl3pPr>
      <a:lvl4pPr marL="1600200" indent="-228600" algn="l" rtl="0" eaLnBrk="0" fontAlgn="base" hangingPunct="0">
        <a:spcBef>
          <a:spcPct val="20000"/>
        </a:spcBef>
        <a:spcAft>
          <a:spcPct val="0"/>
        </a:spcAft>
        <a:buChar char="–"/>
        <a:defRPr sz="2000" kern="1200">
          <a:solidFill>
            <a:srgbClr val="000000"/>
          </a:solidFill>
          <a:latin typeface="+mn-lt"/>
          <a:ea typeface="+mn-ea"/>
          <a:cs typeface="+mn-cs"/>
        </a:defRPr>
      </a:lvl4pPr>
      <a:lvl5pPr marL="2057400" indent="-228600" algn="l" rtl="0" eaLnBrk="0" fontAlgn="base" hangingPunct="0">
        <a:spcBef>
          <a:spcPct val="20000"/>
        </a:spcBef>
        <a:spcAft>
          <a:spcPct val="0"/>
        </a:spcAft>
        <a:buChar char="»"/>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ctrTitle"/>
          </p:nvPr>
        </p:nvSpPr>
        <p:spPr/>
        <p:txBody>
          <a:bodyPr/>
          <a:lstStyle/>
          <a:p>
            <a:pPr eaLnBrk="1" hangingPunct="1"/>
            <a:r>
              <a:rPr lang="en-GB" altLang="en-US" smtClean="0"/>
              <a:t>Classification</a:t>
            </a:r>
          </a:p>
        </p:txBody>
      </p:sp>
      <p:sp>
        <p:nvSpPr>
          <p:cNvPr id="9219" name="Subtitle 2"/>
          <p:cNvSpPr>
            <a:spLocks noGrp="1"/>
          </p:cNvSpPr>
          <p:nvPr>
            <p:ph type="subTitle" idx="1"/>
          </p:nvPr>
        </p:nvSpPr>
        <p:spPr/>
        <p:txBody>
          <a:bodyPr/>
          <a:lstStyle/>
          <a:p>
            <a:pPr eaLnBrk="1" hangingPunct="1"/>
            <a:r>
              <a:rPr lang="en-GB" altLang="en-US" smtClean="0"/>
              <a:t>Object Orientated Analysis and Design</a:t>
            </a:r>
          </a:p>
        </p:txBody>
      </p:sp>
      <p:sp>
        <p:nvSpPr>
          <p:cNvPr id="9220" name="TextBox 1"/>
          <p:cNvSpPr txBox="1">
            <a:spLocks noChangeArrowheads="1"/>
          </p:cNvSpPr>
          <p:nvPr/>
        </p:nvSpPr>
        <p:spPr bwMode="auto">
          <a:xfrm>
            <a:off x="3186113" y="4795838"/>
            <a:ext cx="27717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Blip>
                <a:blip r:embed="rId2"/>
              </a:buBlip>
              <a:defRPr sz="3200">
                <a:solidFill>
                  <a:srgbClr val="000000"/>
                </a:solidFill>
                <a:latin typeface="Arial" panose="020B0604020202020204" pitchFamily="34" charset="0"/>
              </a:defRPr>
            </a:lvl1pPr>
            <a:lvl2pPr marL="742950" indent="-285750">
              <a:spcBef>
                <a:spcPct val="20000"/>
              </a:spcBef>
              <a:buFont typeface="Wingdings 3" panose="05040102010807070707" pitchFamily="18" charset="2"/>
              <a:buChar char="w"/>
              <a:defRPr sz="2800">
                <a:solidFill>
                  <a:srgbClr val="000000"/>
                </a:solidFill>
                <a:latin typeface="Arial" panose="020B0604020202020204" pitchFamily="34" charset="0"/>
              </a:defRPr>
            </a:lvl2pPr>
            <a:lvl3pPr marL="1143000" indent="-228600">
              <a:spcBef>
                <a:spcPct val="20000"/>
              </a:spcBef>
              <a:buChar char="•"/>
              <a:defRPr sz="2400">
                <a:solidFill>
                  <a:srgbClr val="000000"/>
                </a:solidFill>
                <a:latin typeface="Arial" panose="020B0604020202020204" pitchFamily="34" charset="0"/>
              </a:defRPr>
            </a:lvl3pPr>
            <a:lvl4pPr marL="1600200" indent="-228600">
              <a:spcBef>
                <a:spcPct val="20000"/>
              </a:spcBef>
              <a:buChar char="–"/>
              <a:defRPr sz="2000">
                <a:solidFill>
                  <a:srgbClr val="000000"/>
                </a:solidFill>
                <a:latin typeface="Arial" panose="020B0604020202020204" pitchFamily="34" charset="0"/>
              </a:defRPr>
            </a:lvl4pPr>
            <a:lvl5pPr marL="2057400" indent="-228600">
              <a:spcBef>
                <a:spcPct val="20000"/>
              </a:spcBef>
              <a:buChar char="»"/>
              <a:defRPr sz="2000">
                <a:solidFill>
                  <a:srgbClr val="000000"/>
                </a:solidFill>
                <a:latin typeface="Arial" panose="020B0604020202020204" pitchFamily="34" charset="0"/>
              </a:defRPr>
            </a:lvl5pPr>
            <a:lvl6pPr marL="2514600" indent="-228600" eaLnBrk="0" fontAlgn="base" hangingPunct="0">
              <a:spcBef>
                <a:spcPct val="20000"/>
              </a:spcBef>
              <a:spcAft>
                <a:spcPct val="0"/>
              </a:spcAft>
              <a:buChar char="»"/>
              <a:defRPr sz="2000">
                <a:solidFill>
                  <a:srgbClr val="000000"/>
                </a:solidFill>
                <a:latin typeface="Arial" panose="020B0604020202020204" pitchFamily="34" charset="0"/>
              </a:defRPr>
            </a:lvl6pPr>
            <a:lvl7pPr marL="2971800" indent="-228600" eaLnBrk="0" fontAlgn="base" hangingPunct="0">
              <a:spcBef>
                <a:spcPct val="20000"/>
              </a:spcBef>
              <a:spcAft>
                <a:spcPct val="0"/>
              </a:spcAft>
              <a:buChar char="»"/>
              <a:defRPr sz="2000">
                <a:solidFill>
                  <a:srgbClr val="000000"/>
                </a:solidFill>
                <a:latin typeface="Arial" panose="020B0604020202020204" pitchFamily="34" charset="0"/>
              </a:defRPr>
            </a:lvl7pPr>
            <a:lvl8pPr marL="3429000" indent="-228600" eaLnBrk="0" fontAlgn="base" hangingPunct="0">
              <a:spcBef>
                <a:spcPct val="20000"/>
              </a:spcBef>
              <a:spcAft>
                <a:spcPct val="0"/>
              </a:spcAft>
              <a:buChar char="»"/>
              <a:defRPr sz="2000">
                <a:solidFill>
                  <a:srgbClr val="000000"/>
                </a:solidFill>
                <a:latin typeface="Arial" panose="020B0604020202020204" pitchFamily="34" charset="0"/>
              </a:defRPr>
            </a:lvl8pPr>
            <a:lvl9pPr marL="3886200" indent="-228600" eaLnBrk="0" fontAlgn="base" hangingPunct="0">
              <a:spcBef>
                <a:spcPct val="20000"/>
              </a:spcBef>
              <a:spcAft>
                <a:spcPct val="0"/>
              </a:spcAft>
              <a:buChar char="»"/>
              <a:defRPr sz="2000">
                <a:solidFill>
                  <a:srgbClr val="000000"/>
                </a:solidFill>
                <a:latin typeface="Arial" panose="020B0604020202020204" pitchFamily="34" charset="0"/>
              </a:defRPr>
            </a:lvl9pPr>
          </a:lstStyle>
          <a:p>
            <a:pPr>
              <a:spcBef>
                <a:spcPct val="0"/>
              </a:spcBef>
              <a:buFontTx/>
              <a:buNone/>
            </a:pPr>
            <a:r>
              <a:rPr lang="en-GB" altLang="en-US" sz="2400">
                <a:solidFill>
                  <a:schemeClr val="bg2"/>
                </a:solidFill>
                <a:latin typeface="Times New Roman" panose="02020603050405020304" pitchFamily="18" charset="0"/>
              </a:rPr>
              <a:t>Benjamin Kenwright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GB" altLang="en-US" smtClean="0"/>
              <a:t>Answer</a:t>
            </a:r>
          </a:p>
        </p:txBody>
      </p:sp>
      <p:sp>
        <p:nvSpPr>
          <p:cNvPr id="18435" name="Content Placeholder 2"/>
          <p:cNvSpPr>
            <a:spLocks noGrp="1"/>
          </p:cNvSpPr>
          <p:nvPr>
            <p:ph idx="1"/>
          </p:nvPr>
        </p:nvSpPr>
        <p:spPr/>
        <p:txBody>
          <a:bodyPr/>
          <a:lstStyle/>
          <a:p>
            <a:r>
              <a:rPr lang="en-GB" altLang="en-US" smtClean="0"/>
              <a:t>a) The same program logic can be used with objects of several related types. </a:t>
            </a:r>
          </a:p>
          <a:p>
            <a:endParaRPr lang="en-GB" altLang="en-US" smtClean="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GB" altLang="en-US" smtClean="0"/>
              <a:t>Classification</a:t>
            </a:r>
          </a:p>
        </p:txBody>
      </p:sp>
      <p:sp>
        <p:nvSpPr>
          <p:cNvPr id="19459" name="Content Placeholder 2"/>
          <p:cNvSpPr>
            <a:spLocks noGrp="1"/>
          </p:cNvSpPr>
          <p:nvPr>
            <p:ph idx="1"/>
          </p:nvPr>
        </p:nvSpPr>
        <p:spPr/>
        <p:txBody>
          <a:bodyPr/>
          <a:lstStyle/>
          <a:p>
            <a:r>
              <a:rPr lang="en-GB" altLang="en-US" smtClean="0"/>
              <a:t>Classification is the means whereby we </a:t>
            </a:r>
            <a:r>
              <a:rPr lang="en-GB" altLang="en-US" b="1" smtClean="0">
                <a:solidFill>
                  <a:srgbClr val="FF0000"/>
                </a:solidFill>
              </a:rPr>
              <a:t>order knowledge</a:t>
            </a:r>
          </a:p>
          <a:p>
            <a:pPr lvl="1"/>
            <a:r>
              <a:rPr lang="en-GB" altLang="en-US" smtClean="0"/>
              <a:t>recognize key abstractions and mechanisms with similarities (sameness)</a:t>
            </a:r>
          </a:p>
          <a:p>
            <a:r>
              <a:rPr lang="en-GB" altLang="en-US" smtClean="0"/>
              <a:t>Seeks to </a:t>
            </a:r>
            <a:r>
              <a:rPr lang="en-GB" altLang="en-US" b="1" smtClean="0">
                <a:solidFill>
                  <a:srgbClr val="FF0000"/>
                </a:solidFill>
              </a:rPr>
              <a:t>group</a:t>
            </a:r>
            <a:r>
              <a:rPr lang="en-GB" altLang="en-US" smtClean="0"/>
              <a:t> things that have a commonality (e.g., structure or exhibit a common behavior)</a:t>
            </a:r>
            <a:br>
              <a:rPr lang="en-GB" altLang="en-US" smtClean="0"/>
            </a:br>
            <a:endParaRPr lang="en-GB" altLang="en-US"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685800" y="228600"/>
            <a:ext cx="7772400" cy="1143000"/>
          </a:xfrm>
        </p:spPr>
        <p:txBody>
          <a:bodyPr/>
          <a:lstStyle/>
          <a:p>
            <a:r>
              <a:rPr lang="en-GB" altLang="en-US" smtClean="0"/>
              <a:t>Activity</a:t>
            </a:r>
          </a:p>
        </p:txBody>
      </p:sp>
      <p:sp>
        <p:nvSpPr>
          <p:cNvPr id="20483" name="Content Placeholder 2"/>
          <p:cNvSpPr>
            <a:spLocks noGrp="1"/>
          </p:cNvSpPr>
          <p:nvPr>
            <p:ph idx="1"/>
          </p:nvPr>
        </p:nvSpPr>
        <p:spPr>
          <a:xfrm>
            <a:off x="693738" y="1371600"/>
            <a:ext cx="8297862" cy="4114800"/>
          </a:xfrm>
        </p:spPr>
        <p:txBody>
          <a:bodyPr/>
          <a:lstStyle/>
          <a:p>
            <a:r>
              <a:rPr lang="en-GB" altLang="en-US" smtClean="0"/>
              <a:t>Classify the objects in the image below into groups (5 Minutes)</a:t>
            </a:r>
          </a:p>
        </p:txBody>
      </p:sp>
      <p:pic>
        <p:nvPicPr>
          <p:cNvPr id="2048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4394200"/>
            <a:ext cx="266700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971800"/>
            <a:ext cx="4914900" cy="32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GB" altLang="en-US" smtClean="0"/>
              <a:t>Why Classify Objects?</a:t>
            </a:r>
          </a:p>
        </p:txBody>
      </p:sp>
      <p:sp>
        <p:nvSpPr>
          <p:cNvPr id="21507" name="Content Placeholder 2"/>
          <p:cNvSpPr>
            <a:spLocks noGrp="1"/>
          </p:cNvSpPr>
          <p:nvPr>
            <p:ph idx="1"/>
          </p:nvPr>
        </p:nvSpPr>
        <p:spPr/>
        <p:txBody>
          <a:bodyPr/>
          <a:lstStyle/>
          <a:p>
            <a:endParaRPr lang="en-GB" altLang="en-US" smtClean="0"/>
          </a:p>
        </p:txBody>
      </p:sp>
      <p:pic>
        <p:nvPicPr>
          <p:cNvPr id="21508" name="Picture 1"/>
          <p:cNvPicPr>
            <a:picLocks noChangeAspect="1"/>
          </p:cNvPicPr>
          <p:nvPr/>
        </p:nvPicPr>
        <p:blipFill>
          <a:blip r:embed="rId2">
            <a:extLst>
              <a:ext uri="{28A0092B-C50C-407E-A947-70E740481C1C}">
                <a14:useLocalDpi xmlns:a14="http://schemas.microsoft.com/office/drawing/2010/main" val="0"/>
              </a:ext>
            </a:extLst>
          </a:blip>
          <a:srcRect t="5389" b="5701"/>
          <a:stretch>
            <a:fillRect/>
          </a:stretch>
        </p:blipFill>
        <p:spPr bwMode="auto">
          <a:xfrm>
            <a:off x="419100" y="2209800"/>
            <a:ext cx="83058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extBox 2"/>
          <p:cNvSpPr txBox="1">
            <a:spLocks noChangeArrowheads="1"/>
          </p:cNvSpPr>
          <p:nvPr/>
        </p:nvSpPr>
        <p:spPr bwMode="auto">
          <a:xfrm>
            <a:off x="533400" y="2362200"/>
            <a:ext cx="2286000" cy="30480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GB" altLang="en-US">
                <a:solidFill>
                  <a:schemeClr val="bg2"/>
                </a:solidFill>
              </a:rPr>
              <a:t>Classification and generalization are important functions for any language describing the physical world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609600" y="76200"/>
            <a:ext cx="7772400" cy="1143000"/>
          </a:xfrm>
        </p:spPr>
        <p:txBody>
          <a:bodyPr/>
          <a:lstStyle/>
          <a:p>
            <a:r>
              <a:rPr lang="en-GB" altLang="en-US" smtClean="0"/>
              <a:t>Why Classify Objects?</a:t>
            </a:r>
          </a:p>
        </p:txBody>
      </p:sp>
      <p:sp>
        <p:nvSpPr>
          <p:cNvPr id="3" name="Content Placeholder 2"/>
          <p:cNvSpPr>
            <a:spLocks noGrp="1"/>
          </p:cNvSpPr>
          <p:nvPr>
            <p:ph idx="1"/>
          </p:nvPr>
        </p:nvSpPr>
        <p:spPr>
          <a:xfrm>
            <a:off x="685800" y="1295400"/>
            <a:ext cx="7772400" cy="5257800"/>
          </a:xfrm>
        </p:spPr>
        <p:txBody>
          <a:bodyPr>
            <a:normAutofit fontScale="77500" lnSpcReduction="20000"/>
          </a:bodyPr>
          <a:lstStyle/>
          <a:p>
            <a:pPr>
              <a:defRPr/>
            </a:pPr>
            <a:r>
              <a:rPr lang="en-GB" dirty="0" smtClean="0"/>
              <a:t>Helps us to identify </a:t>
            </a:r>
            <a:r>
              <a:rPr lang="en-GB" dirty="0" smtClean="0">
                <a:solidFill>
                  <a:srgbClr val="FF0000"/>
                </a:solidFill>
              </a:rPr>
              <a:t>generalization</a:t>
            </a:r>
            <a:r>
              <a:rPr lang="en-GB" dirty="0" smtClean="0"/>
              <a:t>, </a:t>
            </a:r>
            <a:r>
              <a:rPr lang="en-GB" dirty="0" smtClean="0">
                <a:solidFill>
                  <a:srgbClr val="FF0000"/>
                </a:solidFill>
              </a:rPr>
              <a:t>specialization</a:t>
            </a:r>
            <a:r>
              <a:rPr lang="en-GB" dirty="0" smtClean="0"/>
              <a:t>, and aggregation </a:t>
            </a:r>
            <a:r>
              <a:rPr lang="en-GB" dirty="0" smtClean="0">
                <a:solidFill>
                  <a:srgbClr val="FF0000"/>
                </a:solidFill>
              </a:rPr>
              <a:t>hierarchies</a:t>
            </a:r>
            <a:r>
              <a:rPr lang="en-GB" dirty="0" smtClean="0"/>
              <a:t> among classes</a:t>
            </a:r>
          </a:p>
          <a:p>
            <a:pPr>
              <a:defRPr/>
            </a:pPr>
            <a:r>
              <a:rPr lang="en-GB" dirty="0" smtClean="0"/>
              <a:t>Recognizing </a:t>
            </a:r>
            <a:r>
              <a:rPr lang="en-GB" dirty="0" smtClean="0">
                <a:solidFill>
                  <a:srgbClr val="FF0000"/>
                </a:solidFill>
              </a:rPr>
              <a:t>common patterns </a:t>
            </a:r>
            <a:r>
              <a:rPr lang="en-GB" dirty="0" smtClean="0"/>
              <a:t>of interaction among objects, we come to invent the mechanisms that serve as the </a:t>
            </a:r>
            <a:r>
              <a:rPr lang="en-GB" dirty="0" smtClean="0">
                <a:solidFill>
                  <a:srgbClr val="FF0000"/>
                </a:solidFill>
              </a:rPr>
              <a:t>soul</a:t>
            </a:r>
            <a:r>
              <a:rPr lang="en-GB" dirty="0" smtClean="0"/>
              <a:t> of the implementation</a:t>
            </a:r>
          </a:p>
          <a:p>
            <a:pPr>
              <a:defRPr/>
            </a:pPr>
            <a:r>
              <a:rPr lang="en-GB" dirty="0" smtClean="0"/>
              <a:t>Guides </a:t>
            </a:r>
            <a:r>
              <a:rPr lang="en-GB" dirty="0" smtClean="0">
                <a:solidFill>
                  <a:srgbClr val="FF0000"/>
                </a:solidFill>
              </a:rPr>
              <a:t>decision</a:t>
            </a:r>
            <a:r>
              <a:rPr lang="en-GB" dirty="0" smtClean="0"/>
              <a:t> making about </a:t>
            </a:r>
            <a:r>
              <a:rPr lang="en-GB" dirty="0" smtClean="0">
                <a:solidFill>
                  <a:srgbClr val="FF0000"/>
                </a:solidFill>
              </a:rPr>
              <a:t>modularization</a:t>
            </a:r>
          </a:p>
          <a:p>
            <a:pPr lvl="1">
              <a:defRPr/>
            </a:pPr>
            <a:r>
              <a:rPr lang="en-GB" dirty="0" smtClean="0"/>
              <a:t>We may choose to place certain classes and objects together in the same module or in different modules, depending on the </a:t>
            </a:r>
            <a:r>
              <a:rPr lang="en-GB" dirty="0" smtClean="0">
                <a:solidFill>
                  <a:srgbClr val="FF0000"/>
                </a:solidFill>
              </a:rPr>
              <a:t>sameness</a:t>
            </a:r>
            <a:r>
              <a:rPr lang="en-GB" dirty="0" smtClean="0"/>
              <a:t> we find among these declarations</a:t>
            </a:r>
          </a:p>
          <a:p>
            <a:pPr>
              <a:defRPr/>
            </a:pPr>
            <a:r>
              <a:rPr lang="en-GB" dirty="0" smtClean="0"/>
              <a:t>Coupling and cohesion also indicate a type of sameness</a:t>
            </a:r>
          </a:p>
          <a:p>
            <a:pPr>
              <a:defRPr/>
            </a:pPr>
            <a:r>
              <a:rPr lang="en-GB" dirty="0" smtClean="0"/>
              <a:t>Plays a role in allocating processes to processors. </a:t>
            </a:r>
          </a:p>
          <a:p>
            <a:pPr lvl="1">
              <a:defRPr/>
            </a:pPr>
            <a:r>
              <a:rPr lang="en-GB" dirty="0" smtClean="0"/>
              <a:t>We place certain processes together in the </a:t>
            </a:r>
            <a:r>
              <a:rPr lang="en-GB" dirty="0" smtClean="0">
                <a:solidFill>
                  <a:srgbClr val="FF0000"/>
                </a:solidFill>
              </a:rPr>
              <a:t>same processor</a:t>
            </a:r>
            <a:r>
              <a:rPr lang="en-GB" dirty="0" smtClean="0"/>
              <a:t> or different processors, depending on packaging, </a:t>
            </a:r>
            <a:r>
              <a:rPr lang="en-GB" dirty="0" smtClean="0">
                <a:solidFill>
                  <a:srgbClr val="FF0000"/>
                </a:solidFill>
              </a:rPr>
              <a:t>performance</a:t>
            </a:r>
            <a:r>
              <a:rPr lang="en-GB" dirty="0" smtClean="0"/>
              <a:t>, or </a:t>
            </a:r>
            <a:r>
              <a:rPr lang="en-GB" dirty="0" smtClean="0">
                <a:solidFill>
                  <a:srgbClr val="FF0000"/>
                </a:solidFill>
              </a:rPr>
              <a:t>reliability</a:t>
            </a:r>
            <a:r>
              <a:rPr lang="en-GB" dirty="0" smtClean="0"/>
              <a:t> concerns</a:t>
            </a:r>
            <a:endParaRPr lang="en-GB"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668338" y="304800"/>
            <a:ext cx="7772400" cy="1143000"/>
          </a:xfrm>
        </p:spPr>
        <p:txBody>
          <a:bodyPr/>
          <a:lstStyle/>
          <a:p>
            <a:r>
              <a:rPr lang="en-GB" altLang="en-US" smtClean="0"/>
              <a:t>Why is Classification Difficult?</a:t>
            </a:r>
          </a:p>
        </p:txBody>
      </p:sp>
      <p:pic>
        <p:nvPicPr>
          <p:cNvPr id="2355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00200"/>
            <a:ext cx="6172200"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GB" altLang="en-US" smtClean="0"/>
              <a:t>Why is Classification Difficult?</a:t>
            </a:r>
          </a:p>
        </p:txBody>
      </p:sp>
      <p:sp>
        <p:nvSpPr>
          <p:cNvPr id="24579" name="Content Placeholder 2"/>
          <p:cNvSpPr>
            <a:spLocks noGrp="1"/>
          </p:cNvSpPr>
          <p:nvPr>
            <p:ph idx="1"/>
          </p:nvPr>
        </p:nvSpPr>
        <p:spPr/>
        <p:txBody>
          <a:bodyPr/>
          <a:lstStyle/>
          <a:p>
            <a:r>
              <a:rPr lang="en-GB" altLang="en-US" smtClean="0"/>
              <a:t>Boundaries are not always absolute</a:t>
            </a:r>
          </a:p>
          <a:p>
            <a:pPr lvl="1"/>
            <a:r>
              <a:rPr lang="en-GB" altLang="en-US" smtClean="0"/>
              <a:t>e.g., fuzzy or overlap multiple classifications</a:t>
            </a:r>
          </a:p>
          <a:p>
            <a:pPr lvl="1"/>
            <a:r>
              <a:rPr lang="en-GB" altLang="en-US" smtClean="0"/>
              <a:t>Example - look at your leg. Where does your knee begin, and where does it end? </a:t>
            </a:r>
          </a:p>
          <a:p>
            <a:pPr lvl="1"/>
            <a:r>
              <a:rPr lang="en-GB" altLang="en-US" smtClean="0"/>
              <a:t>Example - recognizing human speech, how do we know that certain sounds connect to form a word and are not instead a part of any surrounding words?</a:t>
            </a:r>
            <a:br>
              <a:rPr lang="en-GB" altLang="en-US" smtClean="0"/>
            </a:br>
            <a:r>
              <a:rPr lang="en-GB" altLang="en-US" smtClean="0"/>
              <a:t/>
            </a:r>
            <a:br>
              <a:rPr lang="en-GB" altLang="en-US" smtClean="0"/>
            </a:br>
            <a:endParaRPr lang="en-GB" altLang="en-US"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GB" altLang="en-US" smtClean="0"/>
              <a:t>Classification Dependencies</a:t>
            </a:r>
          </a:p>
        </p:txBody>
      </p:sp>
      <p:sp>
        <p:nvSpPr>
          <p:cNvPr id="3" name="Content Placeholder 2"/>
          <p:cNvSpPr>
            <a:spLocks noGrp="1"/>
          </p:cNvSpPr>
          <p:nvPr>
            <p:ph idx="1"/>
          </p:nvPr>
        </p:nvSpPr>
        <p:spPr>
          <a:xfrm>
            <a:off x="685800" y="1981200"/>
            <a:ext cx="7772400" cy="4495800"/>
          </a:xfrm>
        </p:spPr>
        <p:txBody>
          <a:bodyPr>
            <a:normAutofit fontScale="92500" lnSpcReduction="10000"/>
          </a:bodyPr>
          <a:lstStyle/>
          <a:p>
            <a:pPr>
              <a:defRPr/>
            </a:pPr>
            <a:r>
              <a:rPr lang="en-GB" dirty="0" smtClean="0"/>
              <a:t>Classification depends on what you want classification to do</a:t>
            </a:r>
          </a:p>
          <a:p>
            <a:pPr lvl="1">
              <a:defRPr/>
            </a:pPr>
            <a:r>
              <a:rPr lang="en-GB" dirty="0" smtClean="0"/>
              <a:t>Highly </a:t>
            </a:r>
            <a:r>
              <a:rPr lang="en-GB" dirty="0"/>
              <a:t>dependent </a:t>
            </a:r>
            <a:r>
              <a:rPr lang="en-GB" dirty="0" smtClean="0"/>
              <a:t>on the </a:t>
            </a:r>
            <a:r>
              <a:rPr lang="en-GB" dirty="0"/>
              <a:t>reason for the </a:t>
            </a:r>
            <a:r>
              <a:rPr lang="en-GB" dirty="0" smtClean="0"/>
              <a:t>classification</a:t>
            </a:r>
          </a:p>
          <a:p>
            <a:pPr>
              <a:defRPr/>
            </a:pPr>
            <a:r>
              <a:rPr lang="en-GB" dirty="0" smtClean="0"/>
              <a:t>For example, in Biology, if you want it to reflect precisely the genetic relatedness among species, that will give you one answer. But if you want it instead to say something about levels of adaptation, then you will get another</a:t>
            </a:r>
            <a:endParaRPr lang="en-GB"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GB" altLang="en-US" smtClean="0"/>
              <a:t>Perspective</a:t>
            </a:r>
          </a:p>
        </p:txBody>
      </p:sp>
      <p:sp>
        <p:nvSpPr>
          <p:cNvPr id="26627" name="Content Placeholder 2"/>
          <p:cNvSpPr>
            <a:spLocks noGrp="1"/>
          </p:cNvSpPr>
          <p:nvPr>
            <p:ph idx="1"/>
          </p:nvPr>
        </p:nvSpPr>
        <p:spPr/>
        <p:txBody>
          <a:bodyPr/>
          <a:lstStyle/>
          <a:p>
            <a:endParaRPr lang="en-GB" altLang="en-US" smtClean="0"/>
          </a:p>
        </p:txBody>
      </p:sp>
      <p:pic>
        <p:nvPicPr>
          <p:cNvPr id="2662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752600"/>
            <a:ext cx="6477000" cy="43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685800" y="152400"/>
            <a:ext cx="7772400" cy="1143000"/>
          </a:xfrm>
        </p:spPr>
        <p:txBody>
          <a:bodyPr/>
          <a:lstStyle/>
          <a:p>
            <a:r>
              <a:rPr lang="en-GB" altLang="en-US" smtClean="0"/>
              <a:t>Important Factors</a:t>
            </a:r>
          </a:p>
        </p:txBody>
      </p:sp>
      <p:sp>
        <p:nvSpPr>
          <p:cNvPr id="3" name="Content Placeholder 2"/>
          <p:cNvSpPr>
            <a:spLocks noGrp="1"/>
          </p:cNvSpPr>
          <p:nvPr>
            <p:ph idx="1"/>
          </p:nvPr>
        </p:nvSpPr>
        <p:spPr>
          <a:xfrm>
            <a:off x="533400" y="1524000"/>
            <a:ext cx="8153400" cy="4953000"/>
          </a:xfrm>
        </p:spPr>
        <p:txBody>
          <a:bodyPr>
            <a:normAutofit lnSpcReduction="10000"/>
          </a:bodyPr>
          <a:lstStyle/>
          <a:p>
            <a:pPr>
              <a:defRPr/>
            </a:pPr>
            <a:r>
              <a:rPr lang="en-GB" dirty="0" smtClean="0"/>
              <a:t>Different </a:t>
            </a:r>
            <a:r>
              <a:rPr lang="en-GB" dirty="0" smtClean="0">
                <a:solidFill>
                  <a:srgbClr val="FF0000"/>
                </a:solidFill>
              </a:rPr>
              <a:t>observers</a:t>
            </a:r>
            <a:r>
              <a:rPr lang="en-GB" dirty="0" smtClean="0"/>
              <a:t> will classify the same object in </a:t>
            </a:r>
            <a:r>
              <a:rPr lang="en-GB" dirty="0" smtClean="0">
                <a:solidFill>
                  <a:srgbClr val="FF0000"/>
                </a:solidFill>
              </a:rPr>
              <a:t>different ways</a:t>
            </a:r>
          </a:p>
          <a:p>
            <a:pPr>
              <a:defRPr/>
            </a:pPr>
            <a:r>
              <a:rPr lang="en-GB" dirty="0" smtClean="0"/>
              <a:t>Classification is relative to the </a:t>
            </a:r>
            <a:r>
              <a:rPr lang="en-GB" dirty="0" smtClean="0">
                <a:solidFill>
                  <a:srgbClr val="FF0000"/>
                </a:solidFill>
              </a:rPr>
              <a:t>perspective</a:t>
            </a:r>
            <a:r>
              <a:rPr lang="en-GB" dirty="0" smtClean="0"/>
              <a:t> of the observer doing the classification</a:t>
            </a:r>
          </a:p>
          <a:p>
            <a:pPr>
              <a:defRPr/>
            </a:pPr>
            <a:r>
              <a:rPr lang="en-GB" dirty="0" smtClean="0">
                <a:solidFill>
                  <a:srgbClr val="FF0000"/>
                </a:solidFill>
              </a:rPr>
              <a:t>Intelligent classification </a:t>
            </a:r>
            <a:r>
              <a:rPr lang="en-GB" dirty="0" smtClean="0"/>
              <a:t>requires a tremendous amount of </a:t>
            </a:r>
            <a:r>
              <a:rPr lang="en-GB" dirty="0" smtClean="0">
                <a:solidFill>
                  <a:srgbClr val="FF0000"/>
                </a:solidFill>
              </a:rPr>
              <a:t>creative insight</a:t>
            </a:r>
          </a:p>
          <a:p>
            <a:pPr lvl="1">
              <a:defRPr/>
            </a:pPr>
            <a:r>
              <a:rPr lang="en-GB" dirty="0" smtClean="0"/>
              <a:t>sometimes the answer is evident, sometimes it is a matter of taste, and at other times, the selection of suitable components is a crucial point in the analysis</a:t>
            </a:r>
            <a:endParaRPr lang="en-GB"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GB" altLang="en-US" smtClean="0"/>
              <a:t>Submissions</a:t>
            </a:r>
          </a:p>
        </p:txBody>
      </p:sp>
      <p:sp>
        <p:nvSpPr>
          <p:cNvPr id="10243" name="Content Placeholder 2"/>
          <p:cNvSpPr>
            <a:spLocks noGrp="1"/>
          </p:cNvSpPr>
          <p:nvPr>
            <p:ph idx="1"/>
          </p:nvPr>
        </p:nvSpPr>
        <p:spPr/>
        <p:txBody>
          <a:bodyPr/>
          <a:lstStyle/>
          <a:p>
            <a:r>
              <a:rPr lang="en-GB" altLang="en-US" u="sng" smtClean="0">
                <a:solidFill>
                  <a:srgbClr val="FF0000"/>
                </a:solidFill>
              </a:rPr>
              <a:t>Every</a:t>
            </a:r>
            <a:r>
              <a:rPr lang="en-GB" altLang="en-US" smtClean="0"/>
              <a:t> group member</a:t>
            </a:r>
          </a:p>
          <a:p>
            <a:pPr lvl="1"/>
            <a:r>
              <a:rPr lang="en-GB" altLang="en-US" smtClean="0"/>
              <a:t>Submitted Group GitHub Repository Address</a:t>
            </a:r>
          </a:p>
          <a:p>
            <a:r>
              <a:rPr lang="en-GB" altLang="en-US" smtClean="0"/>
              <a:t>Demonstrated this week</a:t>
            </a:r>
          </a:p>
          <a:p>
            <a:pPr lvl="1"/>
            <a:r>
              <a:rPr lang="en-GB" altLang="en-US" smtClean="0"/>
              <a:t>Ability to use GitHub</a:t>
            </a:r>
          </a:p>
          <a:p>
            <a:pPr lvl="1"/>
            <a:r>
              <a:rPr lang="en-GB" altLang="en-US" smtClean="0"/>
              <a:t>Get comfortable with Version Control</a:t>
            </a:r>
          </a:p>
          <a:p>
            <a:pPr lvl="1"/>
            <a:r>
              <a:rPr lang="en-GB" altLang="en-US" smtClean="0"/>
              <a:t>Add/Remove Files/Documents</a:t>
            </a:r>
          </a:p>
          <a:p>
            <a:pPr lvl="2"/>
            <a:r>
              <a:rPr lang="en-GB" altLang="en-US" smtClean="0"/>
              <a:t>`Team’ Exercise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GB" altLang="en-US" smtClean="0"/>
              <a:t>Incremental and Iterative Nature of Classification</a:t>
            </a:r>
          </a:p>
        </p:txBody>
      </p:sp>
      <p:sp>
        <p:nvSpPr>
          <p:cNvPr id="28675" name="Content Placeholder 2"/>
          <p:cNvSpPr>
            <a:spLocks noGrp="1"/>
          </p:cNvSpPr>
          <p:nvPr>
            <p:ph idx="1"/>
          </p:nvPr>
        </p:nvSpPr>
        <p:spPr/>
        <p:txBody>
          <a:bodyPr/>
          <a:lstStyle/>
          <a:p>
            <a:r>
              <a:rPr lang="en-GB" altLang="en-US" smtClean="0"/>
              <a:t>In practice, it is common to assert a certain class structure early in a design and then revise this structure over time</a:t>
            </a:r>
          </a:p>
          <a:p>
            <a:pPr lvl="1"/>
            <a:r>
              <a:rPr lang="en-GB" altLang="en-US" smtClean="0"/>
              <a:t>Experience, Additional knowledge discoveries, Identify previously unrecognized commonality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GB" altLang="en-US" smtClean="0"/>
              <a:t>Question</a:t>
            </a:r>
          </a:p>
        </p:txBody>
      </p:sp>
      <p:sp>
        <p:nvSpPr>
          <p:cNvPr id="3" name="Content Placeholder 2"/>
          <p:cNvSpPr>
            <a:spLocks noGrp="1"/>
          </p:cNvSpPr>
          <p:nvPr>
            <p:ph idx="1"/>
          </p:nvPr>
        </p:nvSpPr>
        <p:spPr/>
        <p:txBody>
          <a:bodyPr/>
          <a:lstStyle/>
          <a:p>
            <a:pPr>
              <a:defRPr/>
            </a:pPr>
            <a:r>
              <a:rPr lang="en-GB" dirty="0" smtClean="0"/>
              <a:t>Classification is relative to the perspective of the observer doing the classification</a:t>
            </a:r>
          </a:p>
          <a:p>
            <a:pPr marL="0" indent="0">
              <a:buFontTx/>
              <a:buNone/>
              <a:defRPr/>
            </a:pPr>
            <a:endParaRPr lang="en-GB" dirty="0" smtClean="0"/>
          </a:p>
          <a:p>
            <a:pPr marL="514350" indent="-514350">
              <a:buFontTx/>
              <a:buAutoNum type="alphaLcParenR"/>
              <a:defRPr/>
            </a:pPr>
            <a:r>
              <a:rPr lang="en-GB" dirty="0" smtClean="0"/>
              <a:t>True</a:t>
            </a:r>
          </a:p>
          <a:p>
            <a:pPr marL="514350" indent="-514350">
              <a:buFontTx/>
              <a:buAutoNum type="alphaLcParenR"/>
              <a:defRPr/>
            </a:pPr>
            <a:r>
              <a:rPr lang="en-GB" dirty="0" smtClean="0"/>
              <a:t>False</a:t>
            </a:r>
            <a:endParaRPr lang="en-GB"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GB" altLang="en-US" smtClean="0"/>
              <a:t>Answer</a:t>
            </a:r>
          </a:p>
        </p:txBody>
      </p:sp>
      <p:sp>
        <p:nvSpPr>
          <p:cNvPr id="30723" name="Content Placeholder 2"/>
          <p:cNvSpPr>
            <a:spLocks noGrp="1"/>
          </p:cNvSpPr>
          <p:nvPr>
            <p:ph idx="1"/>
          </p:nvPr>
        </p:nvSpPr>
        <p:spPr/>
        <p:txBody>
          <a:bodyPr/>
          <a:lstStyle/>
          <a:p>
            <a:r>
              <a:rPr lang="en-GB" altLang="en-US" smtClean="0"/>
              <a:t>a) True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GB" altLang="en-US" smtClean="0"/>
              <a:t>Identifying Classes </a:t>
            </a:r>
            <a:br>
              <a:rPr lang="en-GB" altLang="en-US" smtClean="0"/>
            </a:br>
            <a:r>
              <a:rPr lang="en-GB" altLang="en-US" smtClean="0"/>
              <a:t>and Objects</a:t>
            </a:r>
          </a:p>
        </p:txBody>
      </p:sp>
      <p:sp>
        <p:nvSpPr>
          <p:cNvPr id="31747" name="Content Placeholder 2"/>
          <p:cNvSpPr>
            <a:spLocks noGrp="1"/>
          </p:cNvSpPr>
          <p:nvPr>
            <p:ph idx="1"/>
          </p:nvPr>
        </p:nvSpPr>
        <p:spPr/>
        <p:txBody>
          <a:bodyPr/>
          <a:lstStyle/>
          <a:p>
            <a:r>
              <a:rPr lang="en-GB" altLang="en-US" smtClean="0">
                <a:solidFill>
                  <a:srgbClr val="FF0000"/>
                </a:solidFill>
              </a:rPr>
              <a:t>Historically</a:t>
            </a:r>
            <a:r>
              <a:rPr lang="en-GB" altLang="en-US" smtClean="0"/>
              <a:t>, there have been three general approaches to classification:</a:t>
            </a:r>
          </a:p>
          <a:p>
            <a:pPr lvl="1"/>
            <a:r>
              <a:rPr lang="en-GB" altLang="en-US" smtClean="0"/>
              <a:t>1. Classical categorization</a:t>
            </a:r>
          </a:p>
          <a:p>
            <a:pPr lvl="1"/>
            <a:r>
              <a:rPr lang="en-GB" altLang="en-US" smtClean="0"/>
              <a:t>2. Conceptual clustering</a:t>
            </a:r>
          </a:p>
          <a:p>
            <a:pPr lvl="1"/>
            <a:r>
              <a:rPr lang="en-GB" altLang="en-US" smtClean="0"/>
              <a:t>3. Prototype theory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GB" altLang="en-US" smtClean="0"/>
              <a:t>Object-Oriented Analysis</a:t>
            </a:r>
          </a:p>
        </p:txBody>
      </p:sp>
      <p:sp>
        <p:nvSpPr>
          <p:cNvPr id="32771" name="Content Placeholder 2"/>
          <p:cNvSpPr>
            <a:spLocks noGrp="1"/>
          </p:cNvSpPr>
          <p:nvPr>
            <p:ph idx="1"/>
          </p:nvPr>
        </p:nvSpPr>
        <p:spPr/>
        <p:txBody>
          <a:bodyPr/>
          <a:lstStyle/>
          <a:p>
            <a:r>
              <a:rPr lang="en-GB" altLang="en-US" smtClean="0"/>
              <a:t>Boundaries between analysis and design are </a:t>
            </a:r>
            <a:r>
              <a:rPr lang="en-GB" altLang="en-US" smtClean="0">
                <a:solidFill>
                  <a:srgbClr val="FF0000"/>
                </a:solidFill>
              </a:rPr>
              <a:t>fuzzy</a:t>
            </a:r>
          </a:p>
          <a:p>
            <a:r>
              <a:rPr lang="en-GB" altLang="en-US" smtClean="0"/>
              <a:t>Focus on discovering classes and objects that form the vocabulary of the </a:t>
            </a:r>
            <a:r>
              <a:rPr lang="en-GB" altLang="en-US" smtClean="0">
                <a:solidFill>
                  <a:srgbClr val="FF0000"/>
                </a:solidFill>
              </a:rPr>
              <a:t>problem domain</a:t>
            </a:r>
          </a:p>
          <a:p>
            <a:r>
              <a:rPr lang="en-GB" altLang="en-US" smtClean="0"/>
              <a:t>Identify abstractions and mechanisms in different models helps provide a design solution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685800" y="152400"/>
            <a:ext cx="7772400" cy="1143000"/>
          </a:xfrm>
        </p:spPr>
        <p:txBody>
          <a:bodyPr/>
          <a:lstStyle/>
          <a:p>
            <a:r>
              <a:rPr lang="en-GB" altLang="en-US" smtClean="0"/>
              <a:t>Classification Approaches</a:t>
            </a:r>
          </a:p>
        </p:txBody>
      </p:sp>
      <p:sp>
        <p:nvSpPr>
          <p:cNvPr id="33795" name="Content Placeholder 2"/>
          <p:cNvSpPr>
            <a:spLocks noGrp="1"/>
          </p:cNvSpPr>
          <p:nvPr>
            <p:ph idx="1"/>
          </p:nvPr>
        </p:nvSpPr>
        <p:spPr>
          <a:xfrm>
            <a:off x="685800" y="1295400"/>
            <a:ext cx="7772400" cy="4343400"/>
          </a:xfrm>
        </p:spPr>
        <p:txBody>
          <a:bodyPr/>
          <a:lstStyle/>
          <a:p>
            <a:r>
              <a:rPr lang="en-GB" altLang="en-US" smtClean="0"/>
              <a:t>Approaches for analysis that are relevant to object-oriented systems</a:t>
            </a:r>
          </a:p>
          <a:p>
            <a:pPr lvl="1"/>
            <a:r>
              <a:rPr lang="en-GB" altLang="en-US" smtClean="0"/>
              <a:t>Classical Approaches</a:t>
            </a:r>
          </a:p>
          <a:p>
            <a:pPr lvl="1"/>
            <a:r>
              <a:rPr lang="en-GB" altLang="en-US" smtClean="0"/>
              <a:t>Behavior Analysis</a:t>
            </a:r>
          </a:p>
          <a:p>
            <a:pPr lvl="1"/>
            <a:r>
              <a:rPr lang="en-GB" altLang="en-US" smtClean="0"/>
              <a:t>Domain Analysis</a:t>
            </a:r>
          </a:p>
          <a:p>
            <a:pPr lvl="1"/>
            <a:r>
              <a:rPr lang="en-GB" altLang="en-US" smtClean="0"/>
              <a:t>Use Case Analysis</a:t>
            </a:r>
          </a:p>
          <a:p>
            <a:pPr lvl="1"/>
            <a:r>
              <a:rPr lang="en-GB" altLang="en-US" smtClean="0"/>
              <a:t>CRC Cards</a:t>
            </a:r>
          </a:p>
          <a:p>
            <a:pPr lvl="2"/>
            <a:r>
              <a:rPr lang="en-GB" altLang="en-US" smtClean="0"/>
              <a:t>Class/Responsibilities/Collaborators</a:t>
            </a:r>
          </a:p>
          <a:p>
            <a:pPr lvl="1"/>
            <a:r>
              <a:rPr lang="en-GB" altLang="en-US" smtClean="0"/>
              <a:t>Informal English Description</a:t>
            </a:r>
          </a:p>
          <a:p>
            <a:pPr lvl="1"/>
            <a:r>
              <a:rPr lang="en-GB" altLang="en-US" smtClean="0"/>
              <a:t>Structured Analysis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GB" altLang="en-US" smtClean="0"/>
              <a:t>Key Abstractions and Mechanisms</a:t>
            </a:r>
          </a:p>
        </p:txBody>
      </p:sp>
      <p:sp>
        <p:nvSpPr>
          <p:cNvPr id="34819" name="Content Placeholder 2"/>
          <p:cNvSpPr>
            <a:spLocks noGrp="1"/>
          </p:cNvSpPr>
          <p:nvPr>
            <p:ph idx="1"/>
          </p:nvPr>
        </p:nvSpPr>
        <p:spPr/>
        <p:txBody>
          <a:bodyPr/>
          <a:lstStyle/>
          <a:p>
            <a:r>
              <a:rPr lang="en-GB" altLang="en-US" smtClean="0"/>
              <a:t>Identifying Key Abstractions</a:t>
            </a:r>
          </a:p>
          <a:p>
            <a:pPr lvl="1"/>
            <a:r>
              <a:rPr lang="en-GB" altLang="en-US" smtClean="0"/>
              <a:t>appropriate choice of objects depends, of course, on the purposes to which the application will be put and the granularity of information to be manipulated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685800" y="152400"/>
            <a:ext cx="7772400" cy="1143000"/>
          </a:xfrm>
        </p:spPr>
        <p:txBody>
          <a:bodyPr/>
          <a:lstStyle/>
          <a:p>
            <a:r>
              <a:rPr lang="en-GB" altLang="en-US" smtClean="0"/>
              <a:t>Question</a:t>
            </a:r>
          </a:p>
        </p:txBody>
      </p:sp>
      <p:sp>
        <p:nvSpPr>
          <p:cNvPr id="3" name="Content Placeholder 2"/>
          <p:cNvSpPr>
            <a:spLocks noGrp="1"/>
          </p:cNvSpPr>
          <p:nvPr>
            <p:ph idx="1"/>
          </p:nvPr>
        </p:nvSpPr>
        <p:spPr>
          <a:xfrm>
            <a:off x="533400" y="1524000"/>
            <a:ext cx="8153400" cy="4114800"/>
          </a:xfrm>
        </p:spPr>
        <p:txBody>
          <a:bodyPr/>
          <a:lstStyle/>
          <a:p>
            <a:pPr>
              <a:defRPr/>
            </a:pPr>
            <a:r>
              <a:rPr lang="en-GB" dirty="0" smtClean="0"/>
              <a:t>What are the three approaches to classification:</a:t>
            </a:r>
          </a:p>
          <a:p>
            <a:pPr marL="0" indent="0">
              <a:buFontTx/>
              <a:buNone/>
              <a:defRPr/>
            </a:pPr>
            <a:endParaRPr lang="en-GB" dirty="0" smtClean="0"/>
          </a:p>
          <a:p>
            <a:pPr marL="0" indent="0">
              <a:buFontTx/>
              <a:buNone/>
              <a:defRPr/>
            </a:pPr>
            <a:r>
              <a:rPr lang="en-GB" dirty="0" smtClean="0"/>
              <a:t>a) classical categorization, pattern grouping, prototype theory</a:t>
            </a:r>
          </a:p>
          <a:p>
            <a:pPr marL="0" indent="0">
              <a:buFontTx/>
              <a:buNone/>
              <a:defRPr/>
            </a:pPr>
            <a:r>
              <a:rPr lang="en-GB" dirty="0"/>
              <a:t>b</a:t>
            </a:r>
            <a:r>
              <a:rPr lang="en-GB" dirty="0" smtClean="0"/>
              <a:t>) classical categorization, conceptual clustering, prototype theory</a:t>
            </a:r>
          </a:p>
          <a:p>
            <a:pPr marL="0" indent="0">
              <a:buFontTx/>
              <a:buNone/>
              <a:defRPr/>
            </a:pPr>
            <a:r>
              <a:rPr lang="en-GB" dirty="0" smtClean="0"/>
              <a:t>c) classical categorization, conceptual clustering, system theory</a:t>
            </a:r>
          </a:p>
          <a:p>
            <a:pPr marL="0" indent="0">
              <a:buFontTx/>
              <a:buNone/>
              <a:defRPr/>
            </a:pPr>
            <a:endParaRPr lang="en-GB" dirty="0" smtClean="0"/>
          </a:p>
          <a:p>
            <a:pPr>
              <a:defRPr/>
            </a:pPr>
            <a:endParaRPr lang="en-GB"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GB" altLang="en-US" smtClean="0"/>
              <a:t>Answer</a:t>
            </a:r>
          </a:p>
        </p:txBody>
      </p:sp>
      <p:sp>
        <p:nvSpPr>
          <p:cNvPr id="36867" name="Content Placeholder 2"/>
          <p:cNvSpPr>
            <a:spLocks noGrp="1"/>
          </p:cNvSpPr>
          <p:nvPr>
            <p:ph idx="1"/>
          </p:nvPr>
        </p:nvSpPr>
        <p:spPr/>
        <p:txBody>
          <a:bodyPr/>
          <a:lstStyle/>
          <a:p>
            <a:r>
              <a:rPr lang="en-GB" altLang="en-US" smtClean="0"/>
              <a:t>b) classical categorization, conceptual clustering, prototype theory</a:t>
            </a:r>
          </a:p>
          <a:p>
            <a:endParaRPr lang="en-GB" altLang="en-US" smtClean="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GB" altLang="en-US" smtClean="0"/>
              <a:t>Question</a:t>
            </a:r>
          </a:p>
        </p:txBody>
      </p:sp>
      <p:sp>
        <p:nvSpPr>
          <p:cNvPr id="3" name="Content Placeholder 2"/>
          <p:cNvSpPr>
            <a:spLocks noGrp="1"/>
          </p:cNvSpPr>
          <p:nvPr>
            <p:ph idx="1"/>
          </p:nvPr>
        </p:nvSpPr>
        <p:spPr/>
        <p:txBody>
          <a:bodyPr/>
          <a:lstStyle/>
          <a:p>
            <a:pPr>
              <a:defRPr/>
            </a:pPr>
            <a:r>
              <a:rPr lang="en-GB" dirty="0" smtClean="0"/>
              <a:t>Classification is straightforward and simple for all object orientated problems?</a:t>
            </a:r>
          </a:p>
          <a:p>
            <a:pPr>
              <a:defRPr/>
            </a:pPr>
            <a:endParaRPr lang="en-GB" dirty="0"/>
          </a:p>
          <a:p>
            <a:pPr marL="514350" indent="-514350">
              <a:buFontTx/>
              <a:buAutoNum type="alphaLcParenR"/>
              <a:defRPr/>
            </a:pPr>
            <a:r>
              <a:rPr lang="en-GB" dirty="0" smtClean="0"/>
              <a:t>True</a:t>
            </a:r>
          </a:p>
          <a:p>
            <a:pPr marL="514350" indent="-514350">
              <a:buFontTx/>
              <a:buAutoNum type="alphaLcParenR"/>
              <a:defRPr/>
            </a:pPr>
            <a:r>
              <a:rPr lang="en-GB" dirty="0" smtClean="0"/>
              <a:t>False</a:t>
            </a:r>
            <a:endParaRPr lang="en-GB"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GB" altLang="en-US" smtClean="0"/>
              <a:t>Discussion Activity</a:t>
            </a:r>
          </a:p>
        </p:txBody>
      </p:sp>
      <p:sp>
        <p:nvSpPr>
          <p:cNvPr id="21507" name="Content Placeholder 2"/>
          <p:cNvSpPr>
            <a:spLocks noGrp="1"/>
          </p:cNvSpPr>
          <p:nvPr>
            <p:ph idx="1"/>
          </p:nvPr>
        </p:nvSpPr>
        <p:spPr/>
        <p:txBody>
          <a:bodyPr/>
          <a:lstStyle/>
          <a:p>
            <a:pPr>
              <a:defRPr/>
            </a:pPr>
            <a:r>
              <a:rPr lang="en-GB" altLang="en-US" dirty="0" smtClean="0"/>
              <a:t>Explain in your own words why we use version control?</a:t>
            </a:r>
          </a:p>
          <a:p>
            <a:pPr marL="0" indent="0">
              <a:buFontTx/>
              <a:buNone/>
              <a:defRPr/>
            </a:pPr>
            <a:r>
              <a:rPr lang="en-GB" altLang="en-US" dirty="0"/>
              <a:t> </a:t>
            </a:r>
            <a:r>
              <a:rPr lang="en-GB" altLang="en-US" dirty="0" smtClean="0"/>
              <a:t>  (5 Minutes)</a:t>
            </a:r>
          </a:p>
        </p:txBody>
      </p:sp>
      <p:pic>
        <p:nvPicPr>
          <p:cNvPr id="1126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4368800"/>
            <a:ext cx="266700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GB" altLang="en-US" smtClean="0"/>
              <a:t>Answer</a:t>
            </a:r>
          </a:p>
        </p:txBody>
      </p:sp>
      <p:sp>
        <p:nvSpPr>
          <p:cNvPr id="38915" name="Content Placeholder 2"/>
          <p:cNvSpPr>
            <a:spLocks noGrp="1"/>
          </p:cNvSpPr>
          <p:nvPr>
            <p:ph idx="1"/>
          </p:nvPr>
        </p:nvSpPr>
        <p:spPr/>
        <p:txBody>
          <a:bodyPr/>
          <a:lstStyle/>
          <a:p>
            <a:r>
              <a:rPr lang="en-GB" altLang="en-US" smtClean="0"/>
              <a:t>b) False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GB" altLang="en-US" smtClean="0"/>
              <a:t>Question</a:t>
            </a:r>
          </a:p>
        </p:txBody>
      </p:sp>
      <p:sp>
        <p:nvSpPr>
          <p:cNvPr id="3" name="Content Placeholder 2"/>
          <p:cNvSpPr>
            <a:spLocks noGrp="1"/>
          </p:cNvSpPr>
          <p:nvPr>
            <p:ph idx="1"/>
          </p:nvPr>
        </p:nvSpPr>
        <p:spPr/>
        <p:txBody>
          <a:bodyPr/>
          <a:lstStyle/>
          <a:p>
            <a:pPr>
              <a:defRPr/>
            </a:pPr>
            <a:r>
              <a:rPr lang="en-GB" dirty="0" smtClean="0"/>
              <a:t>Which of the following supports the concept of hierarchical classification?</a:t>
            </a:r>
          </a:p>
          <a:p>
            <a:pPr marL="0" indent="0">
              <a:buFontTx/>
              <a:buNone/>
              <a:defRPr/>
            </a:pPr>
            <a:endParaRPr lang="en-GB" dirty="0" smtClean="0"/>
          </a:p>
          <a:p>
            <a:pPr marL="0" indent="0">
              <a:buFontTx/>
              <a:buNone/>
              <a:defRPr/>
            </a:pPr>
            <a:r>
              <a:rPr lang="en-GB" dirty="0" smtClean="0"/>
              <a:t>a) Polymorphism</a:t>
            </a:r>
          </a:p>
          <a:p>
            <a:pPr marL="0" indent="0">
              <a:buFontTx/>
              <a:buNone/>
              <a:defRPr/>
            </a:pPr>
            <a:r>
              <a:rPr lang="en-GB" dirty="0" smtClean="0"/>
              <a:t>b) Encapsulation</a:t>
            </a:r>
          </a:p>
          <a:p>
            <a:pPr marL="0" indent="0">
              <a:buFontTx/>
              <a:buNone/>
              <a:defRPr/>
            </a:pPr>
            <a:r>
              <a:rPr lang="en-GB" dirty="0" smtClean="0"/>
              <a:t>c) Abstraction</a:t>
            </a:r>
          </a:p>
          <a:p>
            <a:pPr marL="0" indent="0">
              <a:buFontTx/>
              <a:buNone/>
              <a:defRPr/>
            </a:pPr>
            <a:r>
              <a:rPr lang="en-GB" dirty="0" smtClean="0"/>
              <a:t>d) Inheritance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GB" altLang="en-US" smtClean="0"/>
              <a:t>Answer </a:t>
            </a:r>
          </a:p>
        </p:txBody>
      </p:sp>
      <p:sp>
        <p:nvSpPr>
          <p:cNvPr id="3" name="Content Placeholder 2"/>
          <p:cNvSpPr>
            <a:spLocks noGrp="1"/>
          </p:cNvSpPr>
          <p:nvPr>
            <p:ph idx="1"/>
          </p:nvPr>
        </p:nvSpPr>
        <p:spPr/>
        <p:txBody>
          <a:bodyPr/>
          <a:lstStyle/>
          <a:p>
            <a:pPr>
              <a:defRPr/>
            </a:pPr>
            <a:r>
              <a:rPr lang="en-GB" dirty="0" smtClean="0"/>
              <a:t>d) Inheritance</a:t>
            </a:r>
          </a:p>
          <a:p>
            <a:pPr>
              <a:defRPr/>
            </a:pPr>
            <a:endParaRPr lang="en-GB" dirty="0"/>
          </a:p>
          <a:p>
            <a:pPr>
              <a:defRPr/>
            </a:pPr>
            <a:endParaRPr lang="en-GB" dirty="0" smtClean="0"/>
          </a:p>
          <a:p>
            <a:pPr marL="0" indent="0">
              <a:buFontTx/>
              <a:buNone/>
              <a:defRPr/>
            </a:pPr>
            <a:r>
              <a:rPr lang="en-GB" dirty="0" smtClean="0"/>
              <a:t>Use of Hierarchical classification avoids defining the properties of object explicitly at each level which have acquired their properties from higher levels.</a:t>
            </a:r>
          </a:p>
          <a:p>
            <a:pPr marL="0" indent="0">
              <a:buFontTx/>
              <a:buNone/>
              <a:defRPr/>
            </a:pPr>
            <a:endParaRPr lang="en-GB"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GB" altLang="en-US" smtClean="0"/>
              <a:t>Level of Abstraction</a:t>
            </a:r>
          </a:p>
        </p:txBody>
      </p:sp>
      <p:sp>
        <p:nvSpPr>
          <p:cNvPr id="41987" name="Content Placeholder 2"/>
          <p:cNvSpPr>
            <a:spLocks noGrp="1"/>
          </p:cNvSpPr>
          <p:nvPr>
            <p:ph idx="1"/>
          </p:nvPr>
        </p:nvSpPr>
        <p:spPr/>
        <p:txBody>
          <a:bodyPr/>
          <a:lstStyle/>
          <a:p>
            <a:endParaRPr lang="en-GB" altLang="en-US" smtClean="0"/>
          </a:p>
        </p:txBody>
      </p:sp>
      <p:pic>
        <p:nvPicPr>
          <p:cNvPr id="4198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057400"/>
            <a:ext cx="6189663"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GB" altLang="en-US" smtClean="0"/>
              <a:t>Level of Abstraction</a:t>
            </a:r>
          </a:p>
        </p:txBody>
      </p:sp>
      <p:sp>
        <p:nvSpPr>
          <p:cNvPr id="43011" name="Content Placeholder 2"/>
          <p:cNvSpPr>
            <a:spLocks noGrp="1"/>
          </p:cNvSpPr>
          <p:nvPr>
            <p:ph idx="1"/>
          </p:nvPr>
        </p:nvSpPr>
        <p:spPr/>
        <p:txBody>
          <a:bodyPr/>
          <a:lstStyle/>
          <a:p>
            <a:r>
              <a:rPr lang="en-GB" altLang="en-US" smtClean="0"/>
              <a:t>Classes and objects should be at the right level of abstraction: neither too high nor too low</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685800" y="76200"/>
            <a:ext cx="7772400" cy="1143000"/>
          </a:xfrm>
        </p:spPr>
        <p:txBody>
          <a:bodyPr/>
          <a:lstStyle/>
          <a:p>
            <a:r>
              <a:rPr lang="en-GB" altLang="en-US" smtClean="0"/>
              <a:t>Naming Key Abstractions</a:t>
            </a:r>
          </a:p>
        </p:txBody>
      </p:sp>
      <p:sp>
        <p:nvSpPr>
          <p:cNvPr id="3" name="Content Placeholder 2"/>
          <p:cNvSpPr>
            <a:spLocks noGrp="1"/>
          </p:cNvSpPr>
          <p:nvPr>
            <p:ph idx="1"/>
          </p:nvPr>
        </p:nvSpPr>
        <p:spPr>
          <a:xfrm>
            <a:off x="457200" y="1295400"/>
            <a:ext cx="8534400" cy="5410200"/>
          </a:xfrm>
        </p:spPr>
        <p:txBody>
          <a:bodyPr>
            <a:normAutofit fontScale="77500" lnSpcReduction="20000"/>
          </a:bodyPr>
          <a:lstStyle/>
          <a:p>
            <a:pPr>
              <a:defRPr/>
            </a:pPr>
            <a:r>
              <a:rPr lang="en-GB" dirty="0" smtClean="0"/>
              <a:t>Objects should be named with proper </a:t>
            </a:r>
            <a:r>
              <a:rPr lang="en-GB" dirty="0" smtClean="0">
                <a:solidFill>
                  <a:srgbClr val="FF0000"/>
                </a:solidFill>
              </a:rPr>
              <a:t>noun phrases</a:t>
            </a:r>
            <a:r>
              <a:rPr lang="en-GB" dirty="0" smtClean="0"/>
              <a:t>, such as the Sensor or just simply shape</a:t>
            </a:r>
          </a:p>
          <a:p>
            <a:pPr>
              <a:defRPr/>
            </a:pPr>
            <a:r>
              <a:rPr lang="en-GB" dirty="0" smtClean="0"/>
              <a:t>Classes should be named with common </a:t>
            </a:r>
            <a:r>
              <a:rPr lang="en-GB" dirty="0" smtClean="0">
                <a:solidFill>
                  <a:srgbClr val="FF0000"/>
                </a:solidFill>
              </a:rPr>
              <a:t>noun phrases</a:t>
            </a:r>
            <a:r>
              <a:rPr lang="en-GB" dirty="0" smtClean="0"/>
              <a:t>, such as Sensor or Shape</a:t>
            </a:r>
          </a:p>
          <a:p>
            <a:pPr>
              <a:defRPr/>
            </a:pPr>
            <a:r>
              <a:rPr lang="en-GB" dirty="0" smtClean="0"/>
              <a:t>The names chosen should reflect the names used and </a:t>
            </a:r>
            <a:r>
              <a:rPr lang="en-GB" b="1" dirty="0" smtClean="0">
                <a:solidFill>
                  <a:srgbClr val="FF0000"/>
                </a:solidFill>
              </a:rPr>
              <a:t>recognized by the domain experts</a:t>
            </a:r>
            <a:r>
              <a:rPr lang="en-GB" dirty="0" smtClean="0"/>
              <a:t>, whenever possible</a:t>
            </a:r>
          </a:p>
          <a:p>
            <a:pPr>
              <a:defRPr/>
            </a:pPr>
            <a:r>
              <a:rPr lang="en-GB" dirty="0" smtClean="0"/>
              <a:t>Modifier operations should be named with active verb phrases, such as draw or </a:t>
            </a:r>
            <a:r>
              <a:rPr lang="en-GB" dirty="0" err="1" smtClean="0"/>
              <a:t>moveLeft</a:t>
            </a:r>
            <a:endParaRPr lang="en-GB" dirty="0" smtClean="0"/>
          </a:p>
          <a:p>
            <a:pPr>
              <a:defRPr/>
            </a:pPr>
            <a:r>
              <a:rPr lang="en-GB" dirty="0" smtClean="0"/>
              <a:t>Selector operations should imply a query or be named with verbs of the form “to be,” such as </a:t>
            </a:r>
            <a:r>
              <a:rPr lang="en-GB" dirty="0" err="1" smtClean="0"/>
              <a:t>extentOf</a:t>
            </a:r>
            <a:r>
              <a:rPr lang="en-GB" dirty="0" smtClean="0"/>
              <a:t> or </a:t>
            </a:r>
            <a:r>
              <a:rPr lang="en-GB" dirty="0" err="1" smtClean="0"/>
              <a:t>isOpen</a:t>
            </a:r>
            <a:endParaRPr lang="en-GB" dirty="0" smtClean="0"/>
          </a:p>
          <a:p>
            <a:pPr>
              <a:defRPr/>
            </a:pPr>
            <a:r>
              <a:rPr lang="en-GB" dirty="0" smtClean="0"/>
              <a:t>The use of </a:t>
            </a:r>
            <a:r>
              <a:rPr lang="en-GB" dirty="0" smtClean="0">
                <a:solidFill>
                  <a:srgbClr val="FF0000"/>
                </a:solidFill>
              </a:rPr>
              <a:t>underscores</a:t>
            </a:r>
            <a:r>
              <a:rPr lang="en-GB" dirty="0" smtClean="0"/>
              <a:t> and styles of </a:t>
            </a:r>
            <a:r>
              <a:rPr lang="en-GB" dirty="0" smtClean="0">
                <a:solidFill>
                  <a:srgbClr val="FF0000"/>
                </a:solidFill>
              </a:rPr>
              <a:t>capitalization</a:t>
            </a:r>
            <a:r>
              <a:rPr lang="en-GB" dirty="0" smtClean="0"/>
              <a:t> are largely </a:t>
            </a:r>
            <a:r>
              <a:rPr lang="en-GB" dirty="0" smtClean="0">
                <a:solidFill>
                  <a:srgbClr val="FF0000"/>
                </a:solidFill>
              </a:rPr>
              <a:t>matters of personal taste</a:t>
            </a:r>
            <a:r>
              <a:rPr lang="en-GB" dirty="0" smtClean="0"/>
              <a:t>. No matter which cosmetic style you use, at least have your programs be self-consistent</a:t>
            </a:r>
            <a:endParaRPr lang="en-GB"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685800" y="304800"/>
            <a:ext cx="7772400" cy="1143000"/>
          </a:xfrm>
        </p:spPr>
        <p:txBody>
          <a:bodyPr/>
          <a:lstStyle/>
          <a:p>
            <a:r>
              <a:rPr lang="en-GB" altLang="en-US" smtClean="0"/>
              <a:t>Identifying Mechanisms</a:t>
            </a:r>
          </a:p>
        </p:txBody>
      </p:sp>
      <p:sp>
        <p:nvSpPr>
          <p:cNvPr id="45059" name="Content Placeholder 2"/>
          <p:cNvSpPr>
            <a:spLocks noGrp="1"/>
          </p:cNvSpPr>
          <p:nvPr>
            <p:ph idx="1"/>
          </p:nvPr>
        </p:nvSpPr>
        <p:spPr/>
        <p:txBody>
          <a:bodyPr/>
          <a:lstStyle/>
          <a:p>
            <a:endParaRPr lang="en-GB" altLang="en-US" smtClean="0"/>
          </a:p>
        </p:txBody>
      </p:sp>
      <p:pic>
        <p:nvPicPr>
          <p:cNvPr id="4506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476375"/>
            <a:ext cx="7229475"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GB" altLang="en-US" smtClean="0"/>
              <a:t>Identifying Mechanisms</a:t>
            </a:r>
          </a:p>
        </p:txBody>
      </p:sp>
      <p:sp>
        <p:nvSpPr>
          <p:cNvPr id="46083" name="Content Placeholder 2"/>
          <p:cNvSpPr>
            <a:spLocks noGrp="1"/>
          </p:cNvSpPr>
          <p:nvPr>
            <p:ph idx="1"/>
          </p:nvPr>
        </p:nvSpPr>
        <p:spPr/>
        <p:txBody>
          <a:bodyPr/>
          <a:lstStyle/>
          <a:p>
            <a:r>
              <a:rPr lang="en-GB" altLang="en-US" smtClean="0"/>
              <a:t>Mechanisms are the means whereby objects collaborate to provide some higher-level behavior</a:t>
            </a:r>
          </a:p>
          <a:p>
            <a:r>
              <a:rPr lang="en-GB" altLang="en-US" smtClean="0"/>
              <a:t>Mechanisms are actually one in a spectrum of </a:t>
            </a:r>
            <a:r>
              <a:rPr lang="en-GB" altLang="en-US" smtClean="0">
                <a:solidFill>
                  <a:srgbClr val="FF0000"/>
                </a:solidFill>
              </a:rPr>
              <a:t>patterns</a:t>
            </a:r>
            <a:r>
              <a:rPr lang="en-GB" altLang="en-US" smtClean="0"/>
              <a:t> we find in well-structured software systems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685800" y="381000"/>
            <a:ext cx="7772400" cy="1143000"/>
          </a:xfrm>
        </p:spPr>
        <p:txBody>
          <a:bodyPr/>
          <a:lstStyle/>
          <a:p>
            <a:r>
              <a:rPr lang="en-GB" altLang="en-US" smtClean="0"/>
              <a:t>Example Mechanisms</a:t>
            </a:r>
          </a:p>
        </p:txBody>
      </p:sp>
      <p:sp>
        <p:nvSpPr>
          <p:cNvPr id="3" name="Content Placeholder 2"/>
          <p:cNvSpPr>
            <a:spLocks noGrp="1"/>
          </p:cNvSpPr>
          <p:nvPr>
            <p:ph idx="1"/>
          </p:nvPr>
        </p:nvSpPr>
        <p:spPr>
          <a:xfrm>
            <a:off x="685800" y="1600200"/>
            <a:ext cx="7924800" cy="4724400"/>
          </a:xfrm>
        </p:spPr>
        <p:txBody>
          <a:bodyPr>
            <a:normAutofit fontScale="85000" lnSpcReduction="10000"/>
          </a:bodyPr>
          <a:lstStyle/>
          <a:p>
            <a:pPr>
              <a:defRPr/>
            </a:pPr>
            <a:r>
              <a:rPr lang="en-GB" dirty="0" smtClean="0"/>
              <a:t>A mechanical linkage connects the accelerator directly to the fuel injectors</a:t>
            </a:r>
          </a:p>
          <a:p>
            <a:pPr>
              <a:defRPr/>
            </a:pPr>
            <a:r>
              <a:rPr lang="en-GB" dirty="0" smtClean="0"/>
              <a:t>An electronic mechanism connects a pressure sensor below the accelerator to a computer that controls the fuel injectors (a drive-by-wire mechanism)</a:t>
            </a:r>
          </a:p>
          <a:p>
            <a:pPr>
              <a:defRPr/>
            </a:pPr>
            <a:r>
              <a:rPr lang="en-GB" dirty="0" smtClean="0"/>
              <a:t>No linkage exists. The gas tank is placed on the roof of the car, and gravity causes fuel to flow to the engine. Its rate of flow is regulated by a clip around the fuel line; pushing on the accelerator pedal eases tension on the clip, causing the fuel to flow faster (a low-cost mechanism)</a:t>
            </a:r>
            <a:endParaRPr lang="en-GB"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GB" altLang="en-US" smtClean="0"/>
              <a:t>Summary</a:t>
            </a:r>
          </a:p>
        </p:txBody>
      </p:sp>
      <p:sp>
        <p:nvSpPr>
          <p:cNvPr id="11267" name="Content Placeholder 2"/>
          <p:cNvSpPr>
            <a:spLocks noGrp="1"/>
          </p:cNvSpPr>
          <p:nvPr>
            <p:ph idx="1"/>
          </p:nvPr>
        </p:nvSpPr>
        <p:spPr/>
        <p:txBody>
          <a:bodyPr>
            <a:normAutofit fontScale="85000" lnSpcReduction="20000"/>
          </a:bodyPr>
          <a:lstStyle/>
          <a:p>
            <a:pPr>
              <a:defRPr/>
            </a:pPr>
            <a:r>
              <a:rPr lang="en-GB" altLang="en-US" dirty="0" smtClean="0"/>
              <a:t>Clear idea of Classification in Object Orientated Analysis and Design</a:t>
            </a:r>
          </a:p>
          <a:p>
            <a:pPr>
              <a:defRPr/>
            </a:pPr>
            <a:r>
              <a:rPr lang="en-GB" altLang="en-US" dirty="0" smtClean="0"/>
              <a:t>Classification and the challenging problem of clustering</a:t>
            </a:r>
          </a:p>
          <a:p>
            <a:pPr>
              <a:defRPr/>
            </a:pPr>
            <a:r>
              <a:rPr lang="en-GB" altLang="en-US" dirty="0" smtClean="0"/>
              <a:t>Classification is an incremental and iterative process</a:t>
            </a:r>
          </a:p>
          <a:p>
            <a:pPr>
              <a:defRPr/>
            </a:pPr>
            <a:r>
              <a:rPr lang="en-GB" altLang="en-US" dirty="0"/>
              <a:t>T</a:t>
            </a:r>
            <a:r>
              <a:rPr lang="en-GB" altLang="en-US" dirty="0" smtClean="0"/>
              <a:t>hree approaches to classification include classical categorization (classification by properties), conceptual clustering (classification by concepts), and prototype theory (classification by association with a prototype)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en-US" smtClean="0"/>
              <a:t>Outline</a:t>
            </a:r>
          </a:p>
        </p:txBody>
      </p:sp>
      <p:sp>
        <p:nvSpPr>
          <p:cNvPr id="10243" name="Rectangle 3"/>
          <p:cNvSpPr>
            <a:spLocks noGrp="1" noChangeArrowheads="1"/>
          </p:cNvSpPr>
          <p:nvPr>
            <p:ph idx="1"/>
          </p:nvPr>
        </p:nvSpPr>
        <p:spPr>
          <a:xfrm>
            <a:off x="685800" y="1981200"/>
            <a:ext cx="7924800" cy="4572000"/>
          </a:xfrm>
        </p:spPr>
        <p:txBody>
          <a:bodyPr/>
          <a:lstStyle/>
          <a:p>
            <a:pPr eaLnBrk="1" hangingPunct="1">
              <a:defRPr/>
            </a:pPr>
            <a:r>
              <a:rPr lang="en-US" altLang="en-US" dirty="0" smtClean="0"/>
              <a:t>Review</a:t>
            </a:r>
          </a:p>
          <a:p>
            <a:pPr eaLnBrk="1" hangingPunct="1">
              <a:defRPr/>
            </a:pPr>
            <a:r>
              <a:rPr lang="en-US" altLang="en-US" dirty="0" smtClean="0"/>
              <a:t>What do we mean by Classification?</a:t>
            </a:r>
          </a:p>
          <a:p>
            <a:pPr eaLnBrk="1" hangingPunct="1">
              <a:defRPr/>
            </a:pPr>
            <a:r>
              <a:rPr lang="en-US" altLang="en-US" dirty="0" smtClean="0"/>
              <a:t>Levels of Abstraction</a:t>
            </a:r>
          </a:p>
          <a:p>
            <a:pPr eaLnBrk="1" hangingPunct="1">
              <a:defRPr/>
            </a:pPr>
            <a:r>
              <a:rPr lang="en-US" altLang="en-US" dirty="0" smtClean="0"/>
              <a:t>Identifying Mechanisms</a:t>
            </a:r>
          </a:p>
          <a:p>
            <a:pPr eaLnBrk="1" hangingPunct="1">
              <a:defRPr/>
            </a:pPr>
            <a:r>
              <a:rPr lang="en-US" altLang="en-US" dirty="0" smtClean="0"/>
              <a:t>Summary/Discussion</a:t>
            </a:r>
          </a:p>
          <a:p>
            <a:pPr eaLnBrk="1" hangingPunct="1">
              <a:defRPr/>
            </a:pPr>
            <a:r>
              <a:rPr lang="en-US" altLang="en-US" dirty="0" smtClean="0"/>
              <a:t>Conclusion</a:t>
            </a:r>
          </a:p>
          <a:p>
            <a:pPr marL="0" indent="0" eaLnBrk="1" hangingPunct="1">
              <a:buFontTx/>
              <a:buNone/>
              <a:defRPr/>
            </a:pPr>
            <a:endParaRPr lang="en-US" altLang="en-US" dirty="0" smtClean="0"/>
          </a:p>
          <a:p>
            <a:pPr eaLnBrk="1" hangingPunct="1">
              <a:defRPr/>
            </a:pPr>
            <a:r>
              <a:rPr lang="en-US" altLang="en-US" dirty="0" smtClean="0"/>
              <a:t>Coursework</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GB" altLang="en-US" smtClean="0"/>
              <a:t>This Week</a:t>
            </a:r>
          </a:p>
        </p:txBody>
      </p:sp>
      <p:sp>
        <p:nvSpPr>
          <p:cNvPr id="49155" name="Content Placeholder 2"/>
          <p:cNvSpPr>
            <a:spLocks noGrp="1"/>
          </p:cNvSpPr>
          <p:nvPr>
            <p:ph idx="1"/>
          </p:nvPr>
        </p:nvSpPr>
        <p:spPr/>
        <p:txBody>
          <a:bodyPr/>
          <a:lstStyle/>
          <a:p>
            <a:r>
              <a:rPr lang="en-GB" altLang="en-US" smtClean="0"/>
              <a:t>Review Slides and Previous Chapters</a:t>
            </a:r>
          </a:p>
          <a:p>
            <a:r>
              <a:rPr lang="en-GB" altLang="en-US" smtClean="0"/>
              <a:t>Read Chapter 5</a:t>
            </a:r>
          </a:p>
          <a:p>
            <a:r>
              <a:rPr lang="en-GB" altLang="en-US" smtClean="0"/>
              <a:t>Online Quizzes</a:t>
            </a:r>
          </a:p>
          <a:p>
            <a:r>
              <a:rPr lang="en-GB" altLang="en-US" smtClean="0"/>
              <a:t>Researching/Planning Project</a:t>
            </a:r>
          </a:p>
          <a:p>
            <a:r>
              <a:rPr lang="en-GB" altLang="en-US" smtClean="0"/>
              <a:t>Version Control</a:t>
            </a:r>
          </a:p>
          <a:p>
            <a:pPr lvl="1"/>
            <a:r>
              <a:rPr lang="en-GB" altLang="en-US" smtClean="0"/>
              <a:t>Regularly submitting project updates</a:t>
            </a:r>
          </a:p>
          <a:p>
            <a:pPr lvl="1"/>
            <a:r>
              <a:rPr lang="en-GB" altLang="en-US" smtClean="0"/>
              <a:t>Each member of the group (evidence)</a:t>
            </a:r>
          </a:p>
          <a:p>
            <a:pPr lvl="1"/>
            <a:r>
              <a:rPr lang="en-GB" altLang="en-US" smtClean="0"/>
              <a:t>Working as a `Team’</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pPr eaLnBrk="1" hangingPunct="1"/>
            <a:r>
              <a:rPr lang="en-GB" altLang="en-US" smtClean="0"/>
              <a:t>Questions/Discussion</a:t>
            </a:r>
          </a:p>
        </p:txBody>
      </p:sp>
      <p:sp>
        <p:nvSpPr>
          <p:cNvPr id="50179" name="Content Placeholder 2"/>
          <p:cNvSpPr>
            <a:spLocks noGrp="1"/>
          </p:cNvSpPr>
          <p:nvPr>
            <p:ph idx="1"/>
          </p:nvPr>
        </p:nvSpPr>
        <p:spPr/>
        <p:txBody>
          <a:bodyPr/>
          <a:lstStyle/>
          <a:p>
            <a:pPr eaLnBrk="1" hangingPunct="1"/>
            <a:endParaRPr lang="en-GB" altLang="en-US"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609600" y="304800"/>
            <a:ext cx="7772400" cy="1143000"/>
          </a:xfrm>
        </p:spPr>
        <p:txBody>
          <a:bodyPr/>
          <a:lstStyle/>
          <a:p>
            <a:r>
              <a:rPr lang="en-GB" altLang="en-US" smtClean="0"/>
              <a:t>Version Control</a:t>
            </a:r>
          </a:p>
        </p:txBody>
      </p:sp>
      <p:sp>
        <p:nvSpPr>
          <p:cNvPr id="51203" name="Content Placeholder 2"/>
          <p:cNvSpPr>
            <a:spLocks noGrp="1"/>
          </p:cNvSpPr>
          <p:nvPr>
            <p:ph idx="1"/>
          </p:nvPr>
        </p:nvSpPr>
        <p:spPr>
          <a:xfrm>
            <a:off x="723900" y="1371600"/>
            <a:ext cx="7772400" cy="4114800"/>
          </a:xfrm>
        </p:spPr>
        <p:txBody>
          <a:bodyPr/>
          <a:lstStyle/>
          <a:p>
            <a:r>
              <a:rPr lang="en-GB" altLang="en-US" smtClean="0"/>
              <a:t>GitHub</a:t>
            </a:r>
          </a:p>
          <a:p>
            <a:pPr lvl="1"/>
            <a:r>
              <a:rPr lang="en-GB" altLang="en-US" smtClean="0"/>
              <a:t>Register and setup your GitHub username</a:t>
            </a:r>
          </a:p>
          <a:p>
            <a:pPr lvl="1"/>
            <a:r>
              <a:rPr lang="en-GB" altLang="en-US" smtClean="0"/>
              <a:t>Create repository and every member of the group should have access</a:t>
            </a:r>
          </a:p>
        </p:txBody>
      </p:sp>
      <p:pic>
        <p:nvPicPr>
          <p:cNvPr id="51204" name="Picture 3"/>
          <p:cNvPicPr>
            <a:picLocks noChangeAspect="1"/>
          </p:cNvPicPr>
          <p:nvPr/>
        </p:nvPicPr>
        <p:blipFill>
          <a:blip r:embed="rId2">
            <a:extLst>
              <a:ext uri="{28A0092B-C50C-407E-A947-70E740481C1C}">
                <a14:useLocalDpi xmlns:a14="http://schemas.microsoft.com/office/drawing/2010/main" val="0"/>
              </a:ext>
            </a:extLst>
          </a:blip>
          <a:srcRect t="5405" b="5405"/>
          <a:stretch>
            <a:fillRect/>
          </a:stretch>
        </p:blipFill>
        <p:spPr bwMode="auto">
          <a:xfrm>
            <a:off x="693738" y="3810000"/>
            <a:ext cx="7832725"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a:xfrm>
            <a:off x="660400" y="76200"/>
            <a:ext cx="7772400" cy="1143000"/>
          </a:xfrm>
        </p:spPr>
        <p:txBody>
          <a:bodyPr/>
          <a:lstStyle/>
          <a:p>
            <a:r>
              <a:rPr lang="en-GB" altLang="en-US" smtClean="0"/>
              <a:t>Coursework</a:t>
            </a:r>
          </a:p>
        </p:txBody>
      </p:sp>
      <p:sp>
        <p:nvSpPr>
          <p:cNvPr id="3" name="Content Placeholder 2"/>
          <p:cNvSpPr>
            <a:spLocks noGrp="1"/>
          </p:cNvSpPr>
          <p:nvPr>
            <p:ph idx="1"/>
          </p:nvPr>
        </p:nvSpPr>
        <p:spPr>
          <a:xfrm>
            <a:off x="685800" y="1193800"/>
            <a:ext cx="7772400" cy="4216400"/>
          </a:xfrm>
        </p:spPr>
        <p:txBody>
          <a:bodyPr>
            <a:normAutofit fontScale="62500" lnSpcReduction="20000"/>
          </a:bodyPr>
          <a:lstStyle/>
          <a:p>
            <a:pPr>
              <a:defRPr/>
            </a:pPr>
            <a:r>
              <a:rPr lang="en-GB" dirty="0" smtClean="0"/>
              <a:t>Groups</a:t>
            </a:r>
          </a:p>
          <a:p>
            <a:pPr lvl="1">
              <a:defRPr/>
            </a:pPr>
            <a:r>
              <a:rPr lang="en-GB" dirty="0" smtClean="0"/>
              <a:t>Team Orientated Software Engineering Problem</a:t>
            </a:r>
          </a:p>
          <a:p>
            <a:pPr>
              <a:defRPr/>
            </a:pPr>
            <a:r>
              <a:rPr lang="en-GB" dirty="0" smtClean="0"/>
              <a:t>Version Control</a:t>
            </a:r>
          </a:p>
          <a:p>
            <a:pPr>
              <a:defRPr/>
            </a:pPr>
            <a:r>
              <a:rPr lang="en-GB" dirty="0" smtClean="0"/>
              <a:t>Research/Investigating Requirements/Solutions/Options</a:t>
            </a:r>
          </a:p>
          <a:p>
            <a:pPr>
              <a:defRPr/>
            </a:pPr>
            <a:endParaRPr lang="en-GB" dirty="0"/>
          </a:p>
          <a:p>
            <a:pPr marL="0" indent="0">
              <a:buFontTx/>
              <a:buNone/>
              <a:defRPr/>
            </a:pPr>
            <a:r>
              <a:rPr lang="en-GB" dirty="0" smtClean="0"/>
              <a:t>Submissions</a:t>
            </a:r>
          </a:p>
          <a:p>
            <a:pPr marL="0" indent="0">
              <a:buFontTx/>
              <a:buNone/>
              <a:defRPr/>
            </a:pPr>
            <a:r>
              <a:rPr lang="en-GB" dirty="0" smtClean="0"/>
              <a:t>1. System analysis: study, understand, and define requirements for the system (model of the system's functional requirements) </a:t>
            </a:r>
          </a:p>
          <a:p>
            <a:pPr marL="0" indent="0">
              <a:buFontTx/>
              <a:buNone/>
              <a:defRPr/>
            </a:pPr>
            <a:r>
              <a:rPr lang="en-GB" dirty="0" smtClean="0"/>
              <a:t>2. Defining the boundaries of the problem </a:t>
            </a:r>
          </a:p>
          <a:p>
            <a:pPr marL="0" indent="0">
              <a:buFontTx/>
              <a:buNone/>
              <a:defRPr/>
            </a:pPr>
            <a:r>
              <a:rPr lang="en-GB" dirty="0" smtClean="0"/>
              <a:t>3. Use-case model </a:t>
            </a:r>
          </a:p>
          <a:p>
            <a:pPr marL="0" indent="0">
              <a:buFontTx/>
              <a:buNone/>
              <a:defRPr/>
            </a:pPr>
            <a:r>
              <a:rPr lang="en-GB" dirty="0" smtClean="0"/>
              <a:t>4. Deployment view </a:t>
            </a:r>
          </a:p>
          <a:p>
            <a:pPr marL="0" indent="0">
              <a:buFontTx/>
              <a:buNone/>
              <a:defRPr/>
            </a:pPr>
            <a:r>
              <a:rPr lang="en-GB" dirty="0" smtClean="0"/>
              <a:t>5. Sequence diagram and operation</a:t>
            </a:r>
          </a:p>
          <a:p>
            <a:pPr marL="0" indent="0">
              <a:buFontTx/>
              <a:buNone/>
              <a:defRPr/>
            </a:pPr>
            <a:r>
              <a:rPr lang="en-GB" dirty="0" smtClean="0"/>
              <a:t>6. Design to code (UML design diagram)</a:t>
            </a:r>
            <a:endParaRPr lang="en-GB" dirty="0"/>
          </a:p>
        </p:txBody>
      </p:sp>
      <p:pic>
        <p:nvPicPr>
          <p:cNvPr id="5222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5094288"/>
            <a:ext cx="5461000"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433388" y="152400"/>
            <a:ext cx="7772400" cy="1143000"/>
          </a:xfrm>
        </p:spPr>
        <p:txBody>
          <a:bodyPr/>
          <a:lstStyle/>
          <a:p>
            <a:r>
              <a:rPr lang="en-GB" altLang="en-US" smtClean="0"/>
              <a:t>Important</a:t>
            </a:r>
          </a:p>
        </p:txBody>
      </p:sp>
      <p:sp>
        <p:nvSpPr>
          <p:cNvPr id="53251" name="Content Placeholder 2"/>
          <p:cNvSpPr>
            <a:spLocks noGrp="1"/>
          </p:cNvSpPr>
          <p:nvPr>
            <p:ph idx="1"/>
          </p:nvPr>
        </p:nvSpPr>
        <p:spPr>
          <a:xfrm>
            <a:off x="685800" y="1371600"/>
            <a:ext cx="7772400" cy="4114800"/>
          </a:xfrm>
        </p:spPr>
        <p:txBody>
          <a:bodyPr/>
          <a:lstStyle/>
          <a:p>
            <a:r>
              <a:rPr lang="en-GB" altLang="en-US" smtClean="0"/>
              <a:t>Evidence based</a:t>
            </a:r>
          </a:p>
          <a:p>
            <a:pPr lvl="1"/>
            <a:r>
              <a:rPr lang="en-GB" altLang="en-US" smtClean="0"/>
              <a:t>Citations/facts/statistics</a:t>
            </a:r>
          </a:p>
          <a:p>
            <a:pPr lvl="1"/>
            <a:r>
              <a:rPr lang="en-GB" altLang="en-US" smtClean="0"/>
              <a:t>Repository history</a:t>
            </a:r>
          </a:p>
          <a:p>
            <a:pPr lvl="2"/>
            <a:r>
              <a:rPr lang="en-GB" altLang="en-US" smtClean="0"/>
              <a:t>`Group’ Project</a:t>
            </a:r>
          </a:p>
        </p:txBody>
      </p:sp>
      <p:pic>
        <p:nvPicPr>
          <p:cNvPr id="53252" name="Picture 3"/>
          <p:cNvPicPr>
            <a:picLocks noChangeAspect="1"/>
          </p:cNvPicPr>
          <p:nvPr/>
        </p:nvPicPr>
        <p:blipFill>
          <a:blip r:embed="rId2">
            <a:extLst>
              <a:ext uri="{28A0092B-C50C-407E-A947-70E740481C1C}">
                <a14:useLocalDpi xmlns:a14="http://schemas.microsoft.com/office/drawing/2010/main" val="0"/>
              </a:ext>
            </a:extLst>
          </a:blip>
          <a:srcRect b="15186"/>
          <a:stretch>
            <a:fillRect/>
          </a:stretch>
        </p:blipFill>
        <p:spPr bwMode="auto">
          <a:xfrm>
            <a:off x="1295400" y="3733800"/>
            <a:ext cx="604837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endParaRPr lang="en-GB" altLang="en-US" smtClean="0"/>
          </a:p>
        </p:txBody>
      </p:sp>
      <p:sp>
        <p:nvSpPr>
          <p:cNvPr id="54275" name="Content Placeholder 2"/>
          <p:cNvSpPr>
            <a:spLocks noGrp="1"/>
          </p:cNvSpPr>
          <p:nvPr>
            <p:ph idx="1"/>
          </p:nvPr>
        </p:nvSpPr>
        <p:spPr/>
        <p:txBody>
          <a:bodyPr/>
          <a:lstStyle/>
          <a:p>
            <a:endParaRPr lang="en-GB" altLang="en-US" smtClean="0"/>
          </a:p>
        </p:txBody>
      </p:sp>
      <p:pic>
        <p:nvPicPr>
          <p:cNvPr id="54276" name="Picture 3"/>
          <p:cNvPicPr>
            <a:picLocks noChangeAspect="1"/>
          </p:cNvPicPr>
          <p:nvPr/>
        </p:nvPicPr>
        <p:blipFill>
          <a:blip r:embed="rId2">
            <a:extLst>
              <a:ext uri="{28A0092B-C50C-407E-A947-70E740481C1C}">
                <a14:useLocalDpi xmlns:a14="http://schemas.microsoft.com/office/drawing/2010/main" val="0"/>
              </a:ext>
            </a:extLst>
          </a:blip>
          <a:srcRect t="63263"/>
          <a:stretch>
            <a:fillRect/>
          </a:stretch>
        </p:blipFill>
        <p:spPr bwMode="auto">
          <a:xfrm>
            <a:off x="1066800" y="4876800"/>
            <a:ext cx="6343650" cy="174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914400"/>
            <a:ext cx="4967288" cy="328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GB" altLang="en-US" smtClean="0"/>
              <a:t>Critical Thinking/Logic</a:t>
            </a:r>
          </a:p>
        </p:txBody>
      </p:sp>
      <p:sp>
        <p:nvSpPr>
          <p:cNvPr id="55299" name="Content Placeholder 2"/>
          <p:cNvSpPr>
            <a:spLocks noGrp="1"/>
          </p:cNvSpPr>
          <p:nvPr>
            <p:ph idx="1"/>
          </p:nvPr>
        </p:nvSpPr>
        <p:spPr/>
        <p:txBody>
          <a:bodyPr/>
          <a:lstStyle/>
          <a:p>
            <a:r>
              <a:rPr lang="en-GB" altLang="en-US" smtClean="0"/>
              <a:t>Ask how you could design a system `incorrectly’</a:t>
            </a:r>
          </a:p>
          <a:p>
            <a:r>
              <a:rPr lang="en-GB" altLang="en-US" smtClean="0"/>
              <a:t>What is the `wrong’ way? (why)</a:t>
            </a:r>
          </a:p>
          <a:p>
            <a:pPr lvl="1"/>
            <a:r>
              <a:rPr lang="en-GB" altLang="en-US" smtClean="0"/>
              <a:t>Don’t just look for a solution</a:t>
            </a:r>
          </a:p>
          <a:p>
            <a:pPr lvl="1"/>
            <a:r>
              <a:rPr lang="en-GB" altLang="en-US" smtClean="0"/>
              <a:t>Identify alternatives (explore/research)</a:t>
            </a:r>
          </a:p>
          <a:p>
            <a:r>
              <a:rPr lang="en-GB" altLang="en-US" smtClean="0"/>
              <a:t>What are all the possibilities?</a:t>
            </a:r>
          </a:p>
          <a:p>
            <a:pPr lvl="1"/>
            <a:r>
              <a:rPr lang="en-GB" altLang="en-US" smtClean="0"/>
              <a:t>Compare/explain</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GB" altLang="en-US" smtClean="0"/>
              <a:t>Requirements</a:t>
            </a:r>
          </a:p>
        </p:txBody>
      </p:sp>
      <p:sp>
        <p:nvSpPr>
          <p:cNvPr id="3" name="Content Placeholder 2"/>
          <p:cNvSpPr>
            <a:spLocks noGrp="1"/>
          </p:cNvSpPr>
          <p:nvPr>
            <p:ph idx="1"/>
          </p:nvPr>
        </p:nvSpPr>
        <p:spPr/>
        <p:txBody>
          <a:bodyPr>
            <a:normAutofit fontScale="92500" lnSpcReduction="20000"/>
          </a:bodyPr>
          <a:lstStyle/>
          <a:p>
            <a:pPr>
              <a:defRPr/>
            </a:pPr>
            <a:r>
              <a:rPr lang="en-GB" dirty="0"/>
              <a:t>D</a:t>
            </a:r>
            <a:r>
              <a:rPr lang="en-GB" dirty="0" smtClean="0"/>
              <a:t>etermine what you must build for your customer by defining the boundary of the problem</a:t>
            </a:r>
          </a:p>
          <a:p>
            <a:pPr lvl="1">
              <a:defRPr/>
            </a:pPr>
            <a:r>
              <a:rPr lang="en-GB" dirty="0" smtClean="0"/>
              <a:t>Determining what you must build (limits)</a:t>
            </a:r>
          </a:p>
          <a:p>
            <a:pPr>
              <a:defRPr/>
            </a:pPr>
            <a:r>
              <a:rPr lang="en-GB" dirty="0" smtClean="0"/>
              <a:t>First step is to gather documentation of the problem</a:t>
            </a:r>
          </a:p>
          <a:p>
            <a:pPr lvl="1">
              <a:defRPr/>
            </a:pPr>
            <a:r>
              <a:rPr lang="en-GB" dirty="0" smtClean="0"/>
              <a:t>Aim and associated high-level requirements and constraints</a:t>
            </a:r>
          </a:p>
          <a:p>
            <a:pPr lvl="1">
              <a:defRPr/>
            </a:pPr>
            <a:r>
              <a:rPr lang="en-GB" dirty="0" smtClean="0"/>
              <a:t>Vision statement, functional requirements, non-functional requirements, constraints, ...</a:t>
            </a:r>
            <a:endParaRPr lang="en-GB"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GB" altLang="en-US" smtClean="0"/>
              <a:t>Final Note</a:t>
            </a:r>
          </a:p>
        </p:txBody>
      </p:sp>
      <p:sp>
        <p:nvSpPr>
          <p:cNvPr id="57347" name="Content Placeholder 2"/>
          <p:cNvSpPr>
            <a:spLocks noGrp="1"/>
          </p:cNvSpPr>
          <p:nvPr>
            <p:ph idx="1"/>
          </p:nvPr>
        </p:nvSpPr>
        <p:spPr/>
        <p:txBody>
          <a:bodyPr/>
          <a:lstStyle/>
          <a:p>
            <a:r>
              <a:rPr lang="en-GB" altLang="en-US" smtClean="0"/>
              <a:t>Remember concepts, such as:</a:t>
            </a:r>
          </a:p>
          <a:p>
            <a:pPr lvl="1"/>
            <a:r>
              <a:rPr lang="en-GB" altLang="en-US" smtClean="0"/>
              <a:t>flexibility, encapsulation, usability, cost, problem requirements, ..</a:t>
            </a:r>
          </a:p>
          <a:p>
            <a:r>
              <a:rPr lang="en-GB" altLang="en-US" smtClean="0"/>
              <a:t>Review slides/reference material and ask how they can/cannot help solve the problem</a:t>
            </a:r>
          </a:p>
          <a:p>
            <a:r>
              <a:rPr lang="en-GB" altLang="en-US" smtClean="0"/>
              <a:t>`Object Orientated’ Analysis and Design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GB" altLang="en-US" smtClean="0"/>
              <a:t>Revision Question</a:t>
            </a:r>
          </a:p>
        </p:txBody>
      </p:sp>
      <p:sp>
        <p:nvSpPr>
          <p:cNvPr id="3" name="Content Placeholder 2"/>
          <p:cNvSpPr>
            <a:spLocks noGrp="1"/>
          </p:cNvSpPr>
          <p:nvPr>
            <p:ph idx="1"/>
          </p:nvPr>
        </p:nvSpPr>
        <p:spPr/>
        <p:txBody>
          <a:bodyPr/>
          <a:lstStyle/>
          <a:p>
            <a:pPr>
              <a:defRPr/>
            </a:pPr>
            <a:r>
              <a:rPr lang="en-GB" dirty="0" smtClean="0"/>
              <a:t>An object is an entity that has:</a:t>
            </a:r>
          </a:p>
          <a:p>
            <a:pPr>
              <a:defRPr/>
            </a:pPr>
            <a:endParaRPr lang="en-GB" dirty="0"/>
          </a:p>
          <a:p>
            <a:pPr marL="0" indent="0">
              <a:buFontTx/>
              <a:buNone/>
              <a:defRPr/>
            </a:pPr>
            <a:r>
              <a:rPr lang="en-GB" dirty="0" smtClean="0"/>
              <a:t>a) state, action, dependencies</a:t>
            </a:r>
          </a:p>
          <a:p>
            <a:pPr marL="0" indent="0">
              <a:buFontTx/>
              <a:buNone/>
              <a:defRPr/>
            </a:pPr>
            <a:r>
              <a:rPr lang="en-GB" dirty="0"/>
              <a:t>b</a:t>
            </a:r>
            <a:r>
              <a:rPr lang="en-GB" dirty="0" smtClean="0"/>
              <a:t>) behaviour, action, state</a:t>
            </a:r>
          </a:p>
          <a:p>
            <a:pPr marL="0" indent="0">
              <a:buFontTx/>
              <a:buNone/>
              <a:defRPr/>
            </a:pPr>
            <a:r>
              <a:rPr lang="en-GB" dirty="0"/>
              <a:t>c</a:t>
            </a:r>
            <a:r>
              <a:rPr lang="en-GB" dirty="0" smtClean="0"/>
              <a:t>) class, state, memory</a:t>
            </a:r>
          </a:p>
          <a:p>
            <a:pPr marL="0" indent="0">
              <a:buFontTx/>
              <a:buNone/>
              <a:defRPr/>
            </a:pPr>
            <a:r>
              <a:rPr lang="en-GB" dirty="0" smtClean="0"/>
              <a:t>d) state, identity, </a:t>
            </a:r>
            <a:r>
              <a:rPr lang="en-GB" dirty="0" err="1"/>
              <a:t>behavior</a:t>
            </a:r>
            <a:endParaRPr lang="en-GB" dirty="0"/>
          </a:p>
          <a:p>
            <a:pPr marL="0" indent="0">
              <a:buFontTx/>
              <a:buNone/>
              <a:defRPr/>
            </a:pPr>
            <a:endParaRPr lang="en-GB"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GB" altLang="en-US" smtClean="0"/>
              <a:t>Answer</a:t>
            </a:r>
          </a:p>
        </p:txBody>
      </p:sp>
      <p:sp>
        <p:nvSpPr>
          <p:cNvPr id="14339" name="Content Placeholder 2"/>
          <p:cNvSpPr>
            <a:spLocks noGrp="1"/>
          </p:cNvSpPr>
          <p:nvPr>
            <p:ph idx="1"/>
          </p:nvPr>
        </p:nvSpPr>
        <p:spPr/>
        <p:txBody>
          <a:bodyPr/>
          <a:lstStyle/>
          <a:p>
            <a:r>
              <a:rPr lang="en-GB" altLang="en-US" smtClean="0"/>
              <a:t>d) identity, state, behavior</a:t>
            </a:r>
          </a:p>
          <a:p>
            <a:endParaRPr lang="en-GB" altLang="en-US" smtClean="0"/>
          </a:p>
        </p:txBody>
      </p:sp>
      <p:pic>
        <p:nvPicPr>
          <p:cNvPr id="1434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971800"/>
            <a:ext cx="4714875"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GB" altLang="en-US" smtClean="0"/>
              <a:t>Revision Question</a:t>
            </a:r>
          </a:p>
        </p:txBody>
      </p:sp>
      <p:sp>
        <p:nvSpPr>
          <p:cNvPr id="3" name="Content Placeholder 2"/>
          <p:cNvSpPr>
            <a:spLocks noGrp="1"/>
          </p:cNvSpPr>
          <p:nvPr>
            <p:ph idx="1"/>
          </p:nvPr>
        </p:nvSpPr>
        <p:spPr>
          <a:xfrm>
            <a:off x="685800" y="1981200"/>
            <a:ext cx="8001000" cy="4114800"/>
          </a:xfrm>
        </p:spPr>
        <p:txBody>
          <a:bodyPr>
            <a:normAutofit fontScale="92500" lnSpcReduction="20000"/>
          </a:bodyPr>
          <a:lstStyle/>
          <a:p>
            <a:pPr>
              <a:defRPr/>
            </a:pPr>
            <a:r>
              <a:rPr lang="en-GB" dirty="0" smtClean="0"/>
              <a:t>What are the five meaningful metrics to measure the quality of abstraction?</a:t>
            </a:r>
          </a:p>
          <a:p>
            <a:pPr>
              <a:defRPr/>
            </a:pPr>
            <a:endParaRPr lang="en-GB" dirty="0" smtClean="0"/>
          </a:p>
          <a:p>
            <a:pPr marL="0" indent="0">
              <a:buFontTx/>
              <a:buNone/>
              <a:defRPr/>
            </a:pPr>
            <a:r>
              <a:rPr lang="en-GB" dirty="0" smtClean="0"/>
              <a:t>a) Contracts, Cohesion, Completeness, </a:t>
            </a:r>
            <a:r>
              <a:rPr lang="en-GB" dirty="0" err="1" smtClean="0"/>
              <a:t>Primitivenes</a:t>
            </a:r>
            <a:r>
              <a:rPr lang="en-GB" dirty="0" smtClean="0"/>
              <a:t>, Sufficiency</a:t>
            </a:r>
            <a:endParaRPr lang="en-GB" dirty="0"/>
          </a:p>
          <a:p>
            <a:pPr marL="0" indent="0">
              <a:buFontTx/>
              <a:buNone/>
              <a:defRPr/>
            </a:pPr>
            <a:r>
              <a:rPr lang="en-GB" dirty="0" smtClean="0"/>
              <a:t>b) Cohesion, Coupling, Sufficiency, Completeness, </a:t>
            </a:r>
            <a:r>
              <a:rPr lang="en-GB" dirty="0" err="1" smtClean="0"/>
              <a:t>Primitivenes</a:t>
            </a:r>
            <a:endParaRPr lang="en-GB" dirty="0" smtClean="0"/>
          </a:p>
          <a:p>
            <a:pPr marL="0" indent="0">
              <a:buFontTx/>
              <a:buNone/>
              <a:defRPr/>
            </a:pPr>
            <a:r>
              <a:rPr lang="en-GB" dirty="0" smtClean="0"/>
              <a:t>c) Coupling , Cohesion, Safety, Completeness, </a:t>
            </a:r>
            <a:r>
              <a:rPr lang="en-GB" dirty="0" err="1" smtClean="0"/>
              <a:t>Primitivenes</a:t>
            </a:r>
            <a:endParaRPr lang="en-GB" dirty="0" smtClean="0"/>
          </a:p>
          <a:p>
            <a:pPr marL="0" indent="0">
              <a:buFontTx/>
              <a:buNone/>
              <a:defRPr/>
            </a:pPr>
            <a:endParaRPr lang="en-GB"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GB" altLang="en-US" smtClean="0"/>
              <a:t>Answer</a:t>
            </a:r>
          </a:p>
        </p:txBody>
      </p:sp>
      <p:sp>
        <p:nvSpPr>
          <p:cNvPr id="16387" name="Content Placeholder 2"/>
          <p:cNvSpPr>
            <a:spLocks noGrp="1"/>
          </p:cNvSpPr>
          <p:nvPr>
            <p:ph idx="1"/>
          </p:nvPr>
        </p:nvSpPr>
        <p:spPr/>
        <p:txBody>
          <a:bodyPr/>
          <a:lstStyle/>
          <a:p>
            <a:r>
              <a:rPr lang="en-GB" altLang="en-US" smtClean="0"/>
              <a:t>b) Cohesion, Coupling, Sufficiency, Completeness, Primitivenes</a:t>
            </a:r>
          </a:p>
          <a:p>
            <a:endParaRPr lang="en-GB" altLang="en-US" smtClean="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GB" altLang="en-US" smtClean="0"/>
              <a:t>Revision Question</a:t>
            </a:r>
          </a:p>
        </p:txBody>
      </p:sp>
      <p:sp>
        <p:nvSpPr>
          <p:cNvPr id="3" name="Content Placeholder 2"/>
          <p:cNvSpPr>
            <a:spLocks noGrp="1"/>
          </p:cNvSpPr>
          <p:nvPr>
            <p:ph idx="1"/>
          </p:nvPr>
        </p:nvSpPr>
        <p:spPr>
          <a:xfrm>
            <a:off x="457200" y="1981200"/>
            <a:ext cx="8305800" cy="4495800"/>
          </a:xfrm>
        </p:spPr>
        <p:txBody>
          <a:bodyPr>
            <a:normAutofit fontScale="92500" lnSpcReduction="20000"/>
          </a:bodyPr>
          <a:lstStyle/>
          <a:p>
            <a:pPr>
              <a:defRPr/>
            </a:pPr>
            <a:r>
              <a:rPr lang="en-GB" dirty="0" smtClean="0"/>
              <a:t>What is an advantage of polymorphism? </a:t>
            </a:r>
          </a:p>
          <a:p>
            <a:pPr marL="0" indent="0">
              <a:buFontTx/>
              <a:buNone/>
              <a:defRPr/>
            </a:pPr>
            <a:endParaRPr lang="en-GB" dirty="0" smtClean="0"/>
          </a:p>
          <a:p>
            <a:pPr marL="0" indent="0">
              <a:buFontTx/>
              <a:buNone/>
              <a:defRPr/>
            </a:pPr>
            <a:r>
              <a:rPr lang="en-GB" dirty="0" smtClean="0"/>
              <a:t>a) The same program logic can be used with objects of several related types. </a:t>
            </a:r>
          </a:p>
          <a:p>
            <a:pPr marL="0" indent="0">
              <a:buFontTx/>
              <a:buNone/>
              <a:defRPr/>
            </a:pPr>
            <a:r>
              <a:rPr lang="en-GB" dirty="0" smtClean="0"/>
              <a:t>b) Variables can be re-used in order to save memory.</a:t>
            </a:r>
          </a:p>
          <a:p>
            <a:pPr marL="0" indent="0">
              <a:buFontTx/>
              <a:buNone/>
              <a:defRPr/>
            </a:pPr>
            <a:r>
              <a:rPr lang="en-GB" dirty="0" smtClean="0"/>
              <a:t>c) Constructing new objects from old objects of a similar type saves time. </a:t>
            </a:r>
          </a:p>
          <a:p>
            <a:pPr marL="0" indent="0">
              <a:buFontTx/>
              <a:buNone/>
              <a:defRPr/>
            </a:pPr>
            <a:r>
              <a:rPr lang="en-GB" dirty="0" smtClean="0"/>
              <a:t>d) Polymorphism is a dangerous aspect of inheritance and should be avoided.</a:t>
            </a:r>
          </a:p>
        </p:txBody>
      </p:sp>
    </p:spTree>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551</TotalTime>
  <Words>1528</Words>
  <Application>Microsoft Office PowerPoint</Application>
  <PresentationFormat>On-screen Show (4:3)</PresentationFormat>
  <Paragraphs>213</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Times New Roman</vt:lpstr>
      <vt:lpstr>Arial</vt:lpstr>
      <vt:lpstr>Wingdings 3</vt:lpstr>
      <vt:lpstr>Default Design</vt:lpstr>
      <vt:lpstr>Classification</vt:lpstr>
      <vt:lpstr>Submissions</vt:lpstr>
      <vt:lpstr>Discussion Activity</vt:lpstr>
      <vt:lpstr>Outline</vt:lpstr>
      <vt:lpstr>Revision Question</vt:lpstr>
      <vt:lpstr>Answer</vt:lpstr>
      <vt:lpstr>Revision Question</vt:lpstr>
      <vt:lpstr>Answer</vt:lpstr>
      <vt:lpstr>Revision Question</vt:lpstr>
      <vt:lpstr>Answer</vt:lpstr>
      <vt:lpstr>Classification</vt:lpstr>
      <vt:lpstr>Activity</vt:lpstr>
      <vt:lpstr>Why Classify Objects?</vt:lpstr>
      <vt:lpstr>Why Classify Objects?</vt:lpstr>
      <vt:lpstr>Why is Classification Difficult?</vt:lpstr>
      <vt:lpstr>Why is Classification Difficult?</vt:lpstr>
      <vt:lpstr>Classification Dependencies</vt:lpstr>
      <vt:lpstr>Perspective</vt:lpstr>
      <vt:lpstr>Important Factors</vt:lpstr>
      <vt:lpstr>Incremental and Iterative Nature of Classification</vt:lpstr>
      <vt:lpstr>Question</vt:lpstr>
      <vt:lpstr>Answer</vt:lpstr>
      <vt:lpstr>Identifying Classes  and Objects</vt:lpstr>
      <vt:lpstr>Object-Oriented Analysis</vt:lpstr>
      <vt:lpstr>Classification Approaches</vt:lpstr>
      <vt:lpstr>Key Abstractions and Mechanisms</vt:lpstr>
      <vt:lpstr>Question</vt:lpstr>
      <vt:lpstr>Answer</vt:lpstr>
      <vt:lpstr>Question</vt:lpstr>
      <vt:lpstr>Answer</vt:lpstr>
      <vt:lpstr>Question</vt:lpstr>
      <vt:lpstr>Answer </vt:lpstr>
      <vt:lpstr>Level of Abstraction</vt:lpstr>
      <vt:lpstr>Level of Abstraction</vt:lpstr>
      <vt:lpstr>Naming Key Abstractions</vt:lpstr>
      <vt:lpstr>Identifying Mechanisms</vt:lpstr>
      <vt:lpstr>Identifying Mechanisms</vt:lpstr>
      <vt:lpstr>Example Mechanisms</vt:lpstr>
      <vt:lpstr>Summary</vt:lpstr>
      <vt:lpstr>This Week</vt:lpstr>
      <vt:lpstr>Questions/Discussion</vt:lpstr>
      <vt:lpstr>Version Control</vt:lpstr>
      <vt:lpstr>Coursework</vt:lpstr>
      <vt:lpstr>Important</vt:lpstr>
      <vt:lpstr>PowerPoint Presentation</vt:lpstr>
      <vt:lpstr>Critical Thinking/Logic</vt:lpstr>
      <vt:lpstr>Requirements</vt:lpstr>
      <vt:lpstr>Final Note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Computer</cp:lastModifiedBy>
  <cp:revision>183</cp:revision>
  <dcterms:created xsi:type="dcterms:W3CDTF">1601-01-01T00:00:00Z</dcterms:created>
  <dcterms:modified xsi:type="dcterms:W3CDTF">2017-10-28T07:26:02Z</dcterms:modified>
</cp:coreProperties>
</file>